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82" r:id="rId6"/>
    <p:sldId id="266" r:id="rId7"/>
    <p:sldId id="281" r:id="rId8"/>
    <p:sldId id="287" r:id="rId9"/>
    <p:sldId id="288" r:id="rId10"/>
    <p:sldId id="265" r:id="rId11"/>
    <p:sldId id="28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419D9D-9BA4-238C-8C61-7D16AE6C3176}" name="Manon Messner" initials="" userId="S::messner@virtupublicaffairs.ch::9dfae07a-7312-4ff5-8240-50e6d301ee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E15EE-D63C-4F80-BA22-2CB27C9F4351}" v="16" dt="2025-03-06T08:18:25.101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NF">
    <a:wholeTbl>
      <a:tcTxStyle>
        <a:fontRef idx="minor">
          <a:prstClr val="black"/>
        </a:fontRef>
        <a:srgbClr val="000000"/>
      </a:tcTxStyle>
      <a:tcStyle>
        <a:tcBdr>
          <a:left>
            <a:ln w="0" cmpd="sng">
              <a:solidFill>
                <a:srgbClr val="000000"/>
              </a:solidFill>
            </a:ln>
          </a:left>
          <a:right>
            <a:ln w="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wholeTbl>
    <a:lastCol>
      <a:tcTxStyle i="off">
        <a:fontRef idx="minor"/>
        <a:srgbClr val="000000"/>
      </a:tcTxStyle>
      <a:tcStyle>
        <a:tcBdr/>
        <a:fill>
          <a:solidFill>
            <a:srgbClr val="FFFFFF"/>
          </a:solidFill>
        </a:fill>
      </a:tcStyle>
    </a:lastCol>
    <a:firstCol>
      <a:tcTxStyle i="off">
        <a:fontRef idx="major"/>
        <a:srgbClr val="000000"/>
      </a:tcTxStyle>
      <a:tcStyle>
        <a:tcBdr/>
        <a:fill>
          <a:solidFill>
            <a:srgbClr val="FFFFFF"/>
          </a:solidFill>
        </a:fill>
      </a:tcStyle>
    </a:firstCol>
    <a:lastRow>
      <a:tcTxStyle b="on">
        <a:fontRef idx="major"/>
        <a:srgbClr val="FFFFFF"/>
      </a:tcTxStyle>
      <a:tcStyle>
        <a:tcBdr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</a:tcBdr>
        <a:fill>
          <a:solidFill>
            <a:srgbClr val="C95B40"/>
          </a:solidFill>
        </a:fill>
      </a:tcStyle>
    </a:lastRow>
    <a:firstRow>
      <a:tcTxStyle b="on">
        <a:fontRef idx="major"/>
        <a:srgbClr val="000000"/>
      </a:tcTxStyle>
      <a:tcStyle>
        <a:tcBdr/>
        <a:fill>
          <a:solidFill>
            <a:srgbClr val="FFFFFF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3" autoAdjust="0"/>
    <p:restoredTop sz="96081"/>
  </p:normalViewPr>
  <p:slideViewPr>
    <p:cSldViewPr snapToGrid="0" snapToObjects="1" showGuides="1">
      <p:cViewPr varScale="1">
        <p:scale>
          <a:sx n="60" d="100"/>
          <a:sy n="60" d="100"/>
        </p:scale>
        <p:origin x="57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id Gondek" userId="2fa92010-9534-404e-be13-8bb07c2ad60c" providerId="ADAL" clId="{892E15EE-D63C-4F80-BA22-2CB27C9F4351}"/>
    <pc:docChg chg="undo custSel addSld delSld modSld">
      <pc:chgData name="Dawid Gondek" userId="2fa92010-9534-404e-be13-8bb07c2ad60c" providerId="ADAL" clId="{892E15EE-D63C-4F80-BA22-2CB27C9F4351}" dt="2025-03-06T08:19:08.884" v="148" actId="14100"/>
      <pc:docMkLst>
        <pc:docMk/>
      </pc:docMkLst>
      <pc:sldChg chg="addSp delSp modSp mod">
        <pc:chgData name="Dawid Gondek" userId="2fa92010-9534-404e-be13-8bb07c2ad60c" providerId="ADAL" clId="{892E15EE-D63C-4F80-BA22-2CB27C9F4351}" dt="2025-02-27T13:06:26.878" v="22" actId="20578"/>
        <pc:sldMkLst>
          <pc:docMk/>
          <pc:sldMk cId="3829722071" sldId="256"/>
        </pc:sldMkLst>
        <pc:spChg chg="mod">
          <ac:chgData name="Dawid Gondek" userId="2fa92010-9534-404e-be13-8bb07c2ad60c" providerId="ADAL" clId="{892E15EE-D63C-4F80-BA22-2CB27C9F4351}" dt="2025-02-27T13:06:26.878" v="22" actId="20578"/>
          <ac:spMkLst>
            <pc:docMk/>
            <pc:sldMk cId="3829722071" sldId="256"/>
            <ac:spMk id="4" creationId="{B31EDF01-5F94-4398-9F24-C8198B37626E}"/>
          </ac:spMkLst>
        </pc:spChg>
        <pc:picChg chg="add mod">
          <ac:chgData name="Dawid Gondek" userId="2fa92010-9534-404e-be13-8bb07c2ad60c" providerId="ADAL" clId="{892E15EE-D63C-4F80-BA22-2CB27C9F4351}" dt="2025-02-27T13:05:27.333" v="8" actId="1038"/>
          <ac:picMkLst>
            <pc:docMk/>
            <pc:sldMk cId="3829722071" sldId="256"/>
            <ac:picMk id="3" creationId="{279B4704-6CDA-A8EE-5B81-DC18AA69A193}"/>
          </ac:picMkLst>
        </pc:picChg>
      </pc:sldChg>
      <pc:sldChg chg="addSp delSp modSp add del mod">
        <pc:chgData name="Dawid Gondek" userId="2fa92010-9534-404e-be13-8bb07c2ad60c" providerId="ADAL" clId="{892E15EE-D63C-4F80-BA22-2CB27C9F4351}" dt="2025-03-06T08:19:08.884" v="148" actId="14100"/>
        <pc:sldMkLst>
          <pc:docMk/>
          <pc:sldMk cId="596897423" sldId="265"/>
        </pc:sldMkLst>
        <pc:spChg chg="mod">
          <ac:chgData name="Dawid Gondek" userId="2fa92010-9534-404e-be13-8bb07c2ad60c" providerId="ADAL" clId="{892E15EE-D63C-4F80-BA22-2CB27C9F4351}" dt="2025-03-06T08:18:51.766" v="142" actId="20577"/>
          <ac:spMkLst>
            <pc:docMk/>
            <pc:sldMk cId="596897423" sldId="265"/>
            <ac:spMk id="2" creationId="{F9EF82AC-332E-479B-8EA6-08272640014F}"/>
          </ac:spMkLst>
        </pc:spChg>
        <pc:spChg chg="del">
          <ac:chgData name="Dawid Gondek" userId="2fa92010-9534-404e-be13-8bb07c2ad60c" providerId="ADAL" clId="{892E15EE-D63C-4F80-BA22-2CB27C9F4351}" dt="2025-03-06T08:18:58.998" v="145" actId="478"/>
          <ac:spMkLst>
            <pc:docMk/>
            <pc:sldMk cId="596897423" sldId="265"/>
            <ac:spMk id="5" creationId="{F994DDE2-D527-4A91-BBA0-77759D337740}"/>
          </ac:spMkLst>
        </pc:spChg>
        <pc:spChg chg="del">
          <ac:chgData name="Dawid Gondek" userId="2fa92010-9534-404e-be13-8bb07c2ad60c" providerId="ADAL" clId="{892E15EE-D63C-4F80-BA22-2CB27C9F4351}" dt="2025-03-06T08:18:55.301" v="143" actId="478"/>
          <ac:spMkLst>
            <pc:docMk/>
            <pc:sldMk cId="596897423" sldId="265"/>
            <ac:spMk id="6" creationId="{C3F8D9FB-29C9-4539-999D-E5906CB55663}"/>
          </ac:spMkLst>
        </pc:spChg>
        <pc:spChg chg="del">
          <ac:chgData name="Dawid Gondek" userId="2fa92010-9534-404e-be13-8bb07c2ad60c" providerId="ADAL" clId="{892E15EE-D63C-4F80-BA22-2CB27C9F4351}" dt="2025-03-06T08:19:05.467" v="147" actId="478"/>
          <ac:spMkLst>
            <pc:docMk/>
            <pc:sldMk cId="596897423" sldId="265"/>
            <ac:spMk id="7" creationId="{70EE2BF6-F34C-8193-D1B5-06F2D6EEC5FA}"/>
          </ac:spMkLst>
        </pc:spChg>
        <pc:spChg chg="add del mod">
          <ac:chgData name="Dawid Gondek" userId="2fa92010-9534-404e-be13-8bb07c2ad60c" providerId="ADAL" clId="{892E15EE-D63C-4F80-BA22-2CB27C9F4351}" dt="2025-03-06T08:18:56.603" v="144" actId="478"/>
          <ac:spMkLst>
            <pc:docMk/>
            <pc:sldMk cId="596897423" sldId="265"/>
            <ac:spMk id="8" creationId="{C85DB07B-21C8-2AFD-6AD2-26B1C091A282}"/>
          </ac:spMkLst>
        </pc:spChg>
        <pc:spChg chg="add del mod">
          <ac:chgData name="Dawid Gondek" userId="2fa92010-9534-404e-be13-8bb07c2ad60c" providerId="ADAL" clId="{892E15EE-D63C-4F80-BA22-2CB27C9F4351}" dt="2025-03-06T08:19:02.416" v="146" actId="478"/>
          <ac:spMkLst>
            <pc:docMk/>
            <pc:sldMk cId="596897423" sldId="265"/>
            <ac:spMk id="11" creationId="{43BE93F5-3208-D765-4B14-B1D2D5DA9DD0}"/>
          </ac:spMkLst>
        </pc:spChg>
        <pc:spChg chg="mod">
          <ac:chgData name="Dawid Gondek" userId="2fa92010-9534-404e-be13-8bb07c2ad60c" providerId="ADAL" clId="{892E15EE-D63C-4F80-BA22-2CB27C9F4351}" dt="2025-03-06T08:19:08.884" v="148" actId="14100"/>
          <ac:spMkLst>
            <pc:docMk/>
            <pc:sldMk cId="596897423" sldId="265"/>
            <ac:spMk id="12" creationId="{126B97DF-E34B-0BE5-40F2-D22B04A62FF6}"/>
          </ac:spMkLst>
        </pc:spChg>
      </pc:sldChg>
      <pc:sldChg chg="add">
        <pc:chgData name="Dawid Gondek" userId="2fa92010-9534-404e-be13-8bb07c2ad60c" providerId="ADAL" clId="{892E15EE-D63C-4F80-BA22-2CB27C9F4351}" dt="2025-02-27T13:07:04.207" v="25"/>
        <pc:sldMkLst>
          <pc:docMk/>
          <pc:sldMk cId="167701519" sldId="266"/>
        </pc:sldMkLst>
      </pc:sldChg>
      <pc:sldChg chg="del">
        <pc:chgData name="Dawid Gondek" userId="2fa92010-9534-404e-be13-8bb07c2ad60c" providerId="ADAL" clId="{892E15EE-D63C-4F80-BA22-2CB27C9F4351}" dt="2025-02-27T13:06:46.783" v="24" actId="47"/>
        <pc:sldMkLst>
          <pc:docMk/>
          <pc:sldMk cId="2315251953" sldId="279"/>
        </pc:sldMkLst>
      </pc:sldChg>
      <pc:sldChg chg="del">
        <pc:chgData name="Dawid Gondek" userId="2fa92010-9534-404e-be13-8bb07c2ad60c" providerId="ADAL" clId="{892E15EE-D63C-4F80-BA22-2CB27C9F4351}" dt="2025-02-27T13:07:19.806" v="26" actId="47"/>
        <pc:sldMkLst>
          <pc:docMk/>
          <pc:sldMk cId="1288137012" sldId="280"/>
        </pc:sldMkLst>
      </pc:sldChg>
      <pc:sldChg chg="addSp delSp modSp mod modAnim">
        <pc:chgData name="Dawid Gondek" userId="2fa92010-9534-404e-be13-8bb07c2ad60c" providerId="ADAL" clId="{892E15EE-D63C-4F80-BA22-2CB27C9F4351}" dt="2025-02-27T13:38:13.670" v="64" actId="1076"/>
        <pc:sldMkLst>
          <pc:docMk/>
          <pc:sldMk cId="1705174414" sldId="281"/>
        </pc:sldMkLst>
        <pc:spChg chg="mod">
          <ac:chgData name="Dawid Gondek" userId="2fa92010-9534-404e-be13-8bb07c2ad60c" providerId="ADAL" clId="{892E15EE-D63C-4F80-BA22-2CB27C9F4351}" dt="2025-02-27T13:33:35.930" v="34" actId="20577"/>
          <ac:spMkLst>
            <pc:docMk/>
            <pc:sldMk cId="1705174414" sldId="281"/>
            <ac:spMk id="2" creationId="{365F156C-B98E-4906-B7DB-E56AF5FC4752}"/>
          </ac:spMkLst>
        </pc:spChg>
        <pc:spChg chg="mod">
          <ac:chgData name="Dawid Gondek" userId="2fa92010-9534-404e-be13-8bb07c2ad60c" providerId="ADAL" clId="{892E15EE-D63C-4F80-BA22-2CB27C9F4351}" dt="2025-02-27T13:33:23.522" v="30"/>
          <ac:spMkLst>
            <pc:docMk/>
            <pc:sldMk cId="1705174414" sldId="281"/>
            <ac:spMk id="16" creationId="{E6438890-9165-1584-2EFD-3C20C5E50495}"/>
          </ac:spMkLst>
        </pc:spChg>
        <pc:grpChg chg="add mod">
          <ac:chgData name="Dawid Gondek" userId="2fa92010-9534-404e-be13-8bb07c2ad60c" providerId="ADAL" clId="{892E15EE-D63C-4F80-BA22-2CB27C9F4351}" dt="2025-02-27T13:38:13.670" v="64" actId="1076"/>
          <ac:grpSpMkLst>
            <pc:docMk/>
            <pc:sldMk cId="1705174414" sldId="281"/>
            <ac:grpSpMk id="8" creationId="{7B751DFE-8803-899F-21B3-2042749EBC8C}"/>
          </ac:grpSpMkLst>
        </pc:grpChg>
        <pc:grpChg chg="mod">
          <ac:chgData name="Dawid Gondek" userId="2fa92010-9534-404e-be13-8bb07c2ad60c" providerId="ADAL" clId="{892E15EE-D63C-4F80-BA22-2CB27C9F4351}" dt="2025-02-27T13:33:23.522" v="30"/>
          <ac:grpSpMkLst>
            <pc:docMk/>
            <pc:sldMk cId="1705174414" sldId="281"/>
            <ac:grpSpMk id="13" creationId="{6054DE00-49B9-5B2E-5E1C-EF6C410AC65C}"/>
          </ac:grpSpMkLst>
        </pc:grpChg>
        <pc:grpChg chg="mod">
          <ac:chgData name="Dawid Gondek" userId="2fa92010-9534-404e-be13-8bb07c2ad60c" providerId="ADAL" clId="{892E15EE-D63C-4F80-BA22-2CB27C9F4351}" dt="2025-02-27T13:33:23.522" v="30"/>
          <ac:grpSpMkLst>
            <pc:docMk/>
            <pc:sldMk cId="1705174414" sldId="281"/>
            <ac:grpSpMk id="14" creationId="{4E6CFF0E-F984-4F5C-E273-6AEBF0116E00}"/>
          </ac:grpSpMkLst>
        </pc:grpChg>
        <pc:picChg chg="mod">
          <ac:chgData name="Dawid Gondek" userId="2fa92010-9534-404e-be13-8bb07c2ad60c" providerId="ADAL" clId="{892E15EE-D63C-4F80-BA22-2CB27C9F4351}" dt="2025-02-27T13:33:23.522" v="30"/>
          <ac:picMkLst>
            <pc:docMk/>
            <pc:sldMk cId="1705174414" sldId="281"/>
            <ac:picMk id="9" creationId="{AA24C8E5-7E56-ED0E-07BA-57526A06AC46}"/>
          </ac:picMkLst>
        </pc:picChg>
        <pc:inkChg chg="mod">
          <ac:chgData name="Dawid Gondek" userId="2fa92010-9534-404e-be13-8bb07c2ad60c" providerId="ADAL" clId="{892E15EE-D63C-4F80-BA22-2CB27C9F4351}" dt="2025-02-27T13:33:23.522" v="30"/>
          <ac:inkMkLst>
            <pc:docMk/>
            <pc:sldMk cId="1705174414" sldId="281"/>
            <ac:inkMk id="10" creationId="{2042B85A-0669-71E4-8329-207CB26B32ED}"/>
          </ac:inkMkLst>
        </pc:inkChg>
        <pc:inkChg chg="mod">
          <ac:chgData name="Dawid Gondek" userId="2fa92010-9534-404e-be13-8bb07c2ad60c" providerId="ADAL" clId="{892E15EE-D63C-4F80-BA22-2CB27C9F4351}" dt="2025-02-27T13:33:23.522" v="30"/>
          <ac:inkMkLst>
            <pc:docMk/>
            <pc:sldMk cId="1705174414" sldId="281"/>
            <ac:inkMk id="12" creationId="{3C3632D9-1105-4F1E-EC4B-FD3EAD06DD4D}"/>
          </ac:inkMkLst>
        </pc:inkChg>
        <pc:inkChg chg="mod">
          <ac:chgData name="Dawid Gondek" userId="2fa92010-9534-404e-be13-8bb07c2ad60c" providerId="ADAL" clId="{892E15EE-D63C-4F80-BA22-2CB27C9F4351}" dt="2025-02-27T13:33:23.522" v="30"/>
          <ac:inkMkLst>
            <pc:docMk/>
            <pc:sldMk cId="1705174414" sldId="281"/>
            <ac:inkMk id="17" creationId="{DECE7D48-4CA7-EB0A-E104-678F8C077E4D}"/>
          </ac:inkMkLst>
        </pc:inkChg>
        <pc:inkChg chg="mod">
          <ac:chgData name="Dawid Gondek" userId="2fa92010-9534-404e-be13-8bb07c2ad60c" providerId="ADAL" clId="{892E15EE-D63C-4F80-BA22-2CB27C9F4351}" dt="2025-02-27T13:33:23.522" v="30"/>
          <ac:inkMkLst>
            <pc:docMk/>
            <pc:sldMk cId="1705174414" sldId="281"/>
            <ac:inkMk id="19" creationId="{1A3B5778-3D04-3363-49E9-AB01F65AD940}"/>
          </ac:inkMkLst>
        </pc:inkChg>
        <pc:inkChg chg="mod">
          <ac:chgData name="Dawid Gondek" userId="2fa92010-9534-404e-be13-8bb07c2ad60c" providerId="ADAL" clId="{892E15EE-D63C-4F80-BA22-2CB27C9F4351}" dt="2025-02-27T13:33:23.522" v="30"/>
          <ac:inkMkLst>
            <pc:docMk/>
            <pc:sldMk cId="1705174414" sldId="281"/>
            <ac:inkMk id="21" creationId="{5AB57016-1494-6C81-CBFE-691DE9B06280}"/>
          </ac:inkMkLst>
        </pc:inkChg>
      </pc:sldChg>
      <pc:sldChg chg="add">
        <pc:chgData name="Dawid Gondek" userId="2fa92010-9534-404e-be13-8bb07c2ad60c" providerId="ADAL" clId="{892E15EE-D63C-4F80-BA22-2CB27C9F4351}" dt="2025-02-27T13:06:44.985" v="23"/>
        <pc:sldMkLst>
          <pc:docMk/>
          <pc:sldMk cId="153260573" sldId="282"/>
        </pc:sldMkLst>
      </pc:sldChg>
      <pc:sldChg chg="add">
        <pc:chgData name="Dawid Gondek" userId="2fa92010-9534-404e-be13-8bb07c2ad60c" providerId="ADAL" clId="{892E15EE-D63C-4F80-BA22-2CB27C9F4351}" dt="2025-02-27T13:10:02.019" v="27"/>
        <pc:sldMkLst>
          <pc:docMk/>
          <pc:sldMk cId="0" sldId="286"/>
        </pc:sldMkLst>
      </pc:sldChg>
      <pc:sldChg chg="delSp modSp add mod delAnim">
        <pc:chgData name="Dawid Gondek" userId="2fa92010-9534-404e-be13-8bb07c2ad60c" providerId="ADAL" clId="{892E15EE-D63C-4F80-BA22-2CB27C9F4351}" dt="2025-02-27T13:38:20.126" v="65" actId="1076"/>
        <pc:sldMkLst>
          <pc:docMk/>
          <pc:sldMk cId="123161735" sldId="287"/>
        </pc:sldMkLst>
        <pc:picChg chg="mod">
          <ac:chgData name="Dawid Gondek" userId="2fa92010-9534-404e-be13-8bb07c2ad60c" providerId="ADAL" clId="{892E15EE-D63C-4F80-BA22-2CB27C9F4351}" dt="2025-02-27T13:38:20.126" v="65" actId="1076"/>
          <ac:picMkLst>
            <pc:docMk/>
            <pc:sldMk cId="123161735" sldId="287"/>
            <ac:picMk id="25" creationId="{5020160B-62E3-6267-1B94-B30B8F66E4DD}"/>
          </ac:picMkLst>
        </pc:picChg>
      </pc:sldChg>
      <pc:sldChg chg="delSp modSp add mod delAnim">
        <pc:chgData name="Dawid Gondek" userId="2fa92010-9534-404e-be13-8bb07c2ad60c" providerId="ADAL" clId="{892E15EE-D63C-4F80-BA22-2CB27C9F4351}" dt="2025-02-27T13:38:38.782" v="66" actId="1076"/>
        <pc:sldMkLst>
          <pc:docMk/>
          <pc:sldMk cId="4032687925" sldId="288"/>
        </pc:sldMkLst>
        <pc:picChg chg="mod">
          <ac:chgData name="Dawid Gondek" userId="2fa92010-9534-404e-be13-8bb07c2ad60c" providerId="ADAL" clId="{892E15EE-D63C-4F80-BA22-2CB27C9F4351}" dt="2025-02-27T13:38:38.782" v="66" actId="1076"/>
          <ac:picMkLst>
            <pc:docMk/>
            <pc:sldMk cId="4032687925" sldId="288"/>
            <ac:picMk id="24" creationId="{1EAE65D0-8DBA-431A-C22A-E8A2E006FE2E}"/>
          </ac:picMkLst>
        </pc:picChg>
      </pc:sldChg>
      <pc:sldChg chg="add del">
        <pc:chgData name="Dawid Gondek" userId="2fa92010-9534-404e-be13-8bb07c2ad60c" providerId="ADAL" clId="{892E15EE-D63C-4F80-BA22-2CB27C9F4351}" dt="2025-02-27T13:35:25.179" v="42" actId="47"/>
        <pc:sldMkLst>
          <pc:docMk/>
          <pc:sldMk cId="3437809133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8F80DD3-3AFC-4A79-B4BA-AC8BC786A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6667C3-EB4D-41BF-81F4-5C90FD1CC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816B2-DD47-47F9-8CDC-EC5DE92FEBEB}" type="datetimeFigureOut">
              <a:rPr lang="de-CH" smtClean="0"/>
              <a:t>06.03.2025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B3D608-8DF0-405C-B2A5-084DA3CBD7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B68E44-6084-4107-82FA-1E38D2E6F4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7BDEF-C530-4797-A24D-7BA3E89B931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96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7T13:33:23.5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4389 59 24575,'-14'1'0,"0"0"0,0 1 0,0 1 0,-17 6 0,-19 3 0,-5-3 0,0-2 0,-90 2 0,122-8 0,1 1 0,-2 2 0,2 0 0,-31 10 0,4-2 0,1 1 0,27-6 0,-42 6 0,29-8 0,1 3 0,-36 12 0,31-9 0,-47 9 0,-12-4 0,0-4 0,-112 0 0,190-11 0,0 2 0,-21 2 0,-26 3 0,-501-5 0,291-5 0,195 2 0,-352-11 0,270-1 0,-128-12 0,191 17 0,-27-3 0,64 4 0,0 2 0,-86 5 0,44 1 0,-28-11 0,-8 1 0,128 7 0,0-1 0,2 0 0,-2 0 0,0-1 0,1 0 0,-1-2 0,2 1 0,-1-1 0,-17-10 0,25 13 0,2-1 0,-2 1 0,2-2 0,0 2 0,-1-1 0,1 0 0,0 0 0,1 0 0,-2 0 0,2 0 0,0-2 0,0 2 0,0 0 0,-1-1 0,1 1 0,1-1 0,-1 1 0,1-1 0,0 0 0,0 1 0,0-1 0,1 0 0,-1 1 0,1 0 0,2-5 0,-3 7 0,0 0 0,1 1 0,-1-1 0,1 0 0,-1 1 0,1-2 0,-1 1 0,1 1 0,-1-1 0,2 1 0,-2-1 0,1 1 0,0-1 0,-1 1 0,1 0 0,0-1 0,0 1 0,-1 0 0,2-1 0,-1 1 0,0 0 0,0 0 0,-1 0 0,1 0 0,2 0 0,26 0 0,-24 1 0,149 9 0,238-13 0,-106-2 0,-219 14 0,-43-6 0,39 3 0,-35-5 0,36 6 0,-34-2 0,36 0 0,92-6 0,188-22 0,-80-4 0,297 6 0,-368 11 0,-123 5 0,289 2 0,-195 5 0,-143-2 0,2 0 0,-2-2 0,40-7 0,-29 4 0,-1 1 0,1 2 0,0 1 0,42 3 0,2 0 0,462-2 0,-510 3 0,0 0 0,53 11 0,13 2 0,-41-9 0,-17-2 0,55 1 0,-77-4 0,-1 0 0,2 0 0,-1 2 0,-1 0 0,0 0 0,17 8 0,-28-11 0,40 19 0,-30-14 0,-1 1 0,23 5 0,-21-9 0,2 1 0,0-2 0,21 0 0,-5-1 0,-32-1 0,-1 0 0,1 0 0,0 0 0,0 0 0,0 0 0,-1 0 0,2 0 0,-1 1 0,0-1 0,-1 0 0,1 0 0,0 0 0,0 1 0,-1-1 0,2 0 0,-1 1 0,-1-1 0,1 1 0,0-1 0,-1 1 0,1-1 0,-1 2 0,1-2 0,-1 1 0,2 0 0,-2-1 0,1 1 0,-1 0 0,1 0 0,-1 0 0,-1 1 0,1-1 0,0 0 0,0 0 0,-1 2 0,1-2 0,-2 0 0,2 0 0,-1 0 0,1 0 0,-1 1 0,0-1 0,1 0 0,-1 1 0,-3 0 0,-5 6 0,0 1 0,-23 15 0,-174 99 0,165-103 0,0-2 0,-2-1 0,-60 15 0,68-23 0,-2-1 0,1-3 0,0 0 0,-2-2 0,-39-2 0,-211-2 0,287 1 0,0 0 0,0 0 0,0 0 0,-1 0 0,1 0 0,0 0 0,0 0 0,0 0 0,0 0 0,1 0 0,-2 0 0,1-1 0,0 1 0,0 0 0,0-1 0,-3 0 0,18-7 0,37-5 0,70-11 0,208-14 0,-158 34-1365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7T13:33:23.5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1 642 24575,'0'-3'0,"0"2"0,1-1 0,-1 1 0,1-1 0,-1 1 0,2-1 0,-1 1 0,0-2 0,-1 2 0,1 0 0,0-1 0,0 1 0,2 0 0,-2 0 0,0-1 0,0 0 0,0 1 0,2 0 0,-2 1 0,1-1 0,-1 0 0,1 0 0,0 1 0,0-1 0,-1 1 0,2-1 0,1 0 0,10-3 0,-1 2 0,25-2 0,-28 3 0,30-3 0,1 1 0,-1 2 0,1 1 0,61 9 0,-53-4 0,1-2 0,71-5 0,-34 0 0,0 4 0,91-4 0,-169 2 0,1-1 0,-1-1 0,0 1 0,17-7 0,-24 8 0,1-1 0,-1 0 0,0 0 0,1-1 0,-1 1 0,0 0 0,1-1 0,-1 0 0,-1 0 0,2 1 0,-2-1 0,1 0 0,-1 0 0,2-1 0,-2 2 0,0-1 0,0-1 0,0 1 0,1 0 0,-1-1 0,0-2 0,4-33 0,-2-78 0,-3 126 0,0-3 0,0-2 0,0 2 0,0-2 0,2 11 0,-2-14 0,0-2 0,0 1 0,2 0 0,-2 0 0,0 0 0,1 0 0,-1-1 0,0 1 0,1 0 0,-1 0 0,1-1 0,-1 1 0,1 0 0,0-1 0,-1 2 0,2-2 0,-2 1 0,1-1 0,0 1 0,0-1 0,-1 1 0,1-1 0,0 0 0,1 1 0,-1-1 0,-1 0 0,1 0 0,0 1 0,0-1 0,0 0 0,1 0 0,-1 0 0,-1 0 0,1 0 0,2-1 0,-1 1 0,-2 0 0,1-1 0,0 1 0,0-1 0,-1 1 0,1-1 0,1 1 0,-1-1 0,-1 1 0,1-2 0,-1 1 0,1 1 0,-1-1 0,1 0 0,-1 0 0,1 1 0,-1-1 0,2 0 0,-2 0 0,0 0 0,0 0 0,1 1 0,-1-1 0,0-1 0,0 1 0,0 0 0,0 0 0,0-1 0,-1-34 0,1 26 0,-2-228 0,2 130 0,0 106 0,0 1 0,0-2 0,0 2 0,0-1 0,0 1 0,0 0 0,2-1 0,-2 1 0,1-1 0,-1 0 0,1 1 0,-1-1 0,1 1 0,0 0 0,-1 0 0,1-1 0,1 1 0,-1 0 0,0-1 0,0 1 0,0 0 0,0 0 0,1 0 0,-1 0 0,1 0 0,-1 1 0,0-1 0,1 0 0,0 1 0,-1-1 0,0 1 0,2-1 0,-2 1 0,1 0 0,-1 0 0,0 0 0,4-2 0,14-2 0,-24 5 0,1-1 0,-1 1 0,0-1 0,0 0 0,0 0 0,-6-2 0,4 2 0,1-1 0,-1 1 0,0 0 0,-10 2 0,-51 5 0,53-6 0,-2 0 0,1 1 0,-16 5 0,-47 10 0,58-12 0,-1-1 0,1 0 0,-1-2 0,-36 0 0,3 1 0,-54 4 0,92-6 0,1 2 0,0-1 0,-1 1 0,-28 9 0,29-8 0,0 1 0,0-1 0,-1-2 0,-30 4 0,-48-7-1365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7T13:33:23.5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 24575,'101'-1'0,"103"2"0,-193 0 0,76 8 0,-58 2 0,-26-10 0,1 1 0,-1-1 0,1 1 0,1-1 0,-2 1 0,1-1 0,7 0 0,16 3 0,0 0 0,0 2 0,49 17 0,11 2 0,-51-18 0,-27-6 0,1 1 0,-1 0 0,0 0 0,1 1 0,-1 0 0,-1 1 0,2 0 0,-2-1 0,0 3 0,10 5 0,-10-8 0,-1 1 0,1 0 0,1-1 0,0-1 0,-1 0 0,0 0 0,1 1 0,0-2 0,0 0 0,13-1 0,20 4 0,24 4 0,-43-7 0,39 8 0,-38-4 0,-12-3 0,0 1 0,1 1 0,-1-1 0,-1 1 0,18 8 0,-5 2 0,2-2 0,0-1 0,1 0 0,-1-2 0,1 0 0,0-3 0,1 1 0,0-3 0,1 0 0,37 0 0,-65-4-91,1 0 0,-1 0 0,1 0 0,-1 0 0,0 0 0,1 0 0,-1 1 0,0-1 0,0 0 0,0 1 0,0-1 0,1 0 0,0 1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7T13:33:23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2 24575,'-76'-1'0,"-79"2"0,151 0 0,1-1 0,-1 0 0,1 1 0,-1 0 0,1 0 0,-1 1 0,1-1 0,-5 3 0,8-4 0,0 0 0,-2 0 0,2 0 0,0 0 0,0 0 0,0 0 0,-1 1 0,1-1 0,0 0 0,0 0 0,0 0 0,0 1 0,0-1 0,-1 0 0,1 0 0,0 0 0,0 1 0,0-1 0,0 0 0,0 0 0,0 1 0,0-1 0,0 0 0,0 0 0,0 0 0,0 1 0,0-1 0,0 0 0,0 0 0,0 2 0,0-2 0,0 0 0,0 0 0,0 1 0,0-1 0,1 0 0,18 9 0,11-2 0,2-1 0,42 3 0,-17-2 0,3-2 0,1 0 0,102-8 0,-131 0 0,-23 2 0,1 0 0,-1 0 0,0 1 0,1 0 0,-1 0 0,0 1 0,1 0 0,-1 1 0,1-1 0,-1 3 0,13 2 0,-9 0 0,1-2 0,0 0 0,1 0 0,-1-1 0,2-1 0,16 0 0,96-2 0,-58-2 0,-38 2 0,-28 0 0,-20 0 0,-12 1 140,-31 0 5,56-1-263,-1 0 0,2-1 0,-1 1 0,-1-1 1,1 1-1,-1-1 0,2 0 0,-2 0 0,2 0 0,-2-2 1,1 2-1,0-1 0,-4-2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7T13:33:23.5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24575,'1'2'0,"2"-1"0,-1 1 0,-1 0 0,1-1 0,1 0 0,-2 0 0,1 1 0,1-2 0,-1 1 0,4 1 0,1 2 0,13 3 0,1 1 0,-1-1 0,2-1 0,-1-1 0,1 0 0,0-2 0,-1-1 0,43 0 0,-50-2 0,0 1 0,0 0 0,0 2 0,-1-1 0,1 1 0,17 6 0,-14-6 0,-1-1 0,0 0 0,1 0 0,-1-1 0,1-1 0,18-3 0,15 1 0,-31 3 0,-2 0 0,21 5 0,-21-3 0,1-1 0,25 2 0,-19-4 279,-13 0-384,-27 0-1434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7T13:33:23.5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24575,'15'1'0,"0"0"0,1 0 0,0 3 0,18 3 0,-21-5 0,1-1 0,0 1 0,-1-1 0,25-4 0,-24 2 0,0 1 0,1 0 0,-1 1 0,21 3 0,-19-1 0,0-1 0,20-1 0,8 3 0,98 5 0,163-7 0,-146-4 0,124 10 0,-150 1 0,13-9 0,11 0 0,92-4 0,-86-1 0,-126 7 0,56 8 0,-55-4 0,50 1 0,-65-7 0,25 0 0,-1 1 0,89 14 0,-90-7 0,-1-4 0,1 0 0,70-6 0,51 4 0,-72 14 0,-46-12 0,1-2 0,87-7 0,-89 3-1365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7T13:33:23.5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7T13:33:23.5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9FFCD-56F8-4FC8-BEF7-F28ED122B41A}" type="datetimeFigureOut">
              <a:rPr lang="de-CH" smtClean="0"/>
              <a:t>06.03.2025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86079-095A-4E71-BEF6-8608F5E06A2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142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6079-095A-4E71-BEF6-8608F5E06A2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156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6079-095A-4E71-BEF6-8608F5E06A2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616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6079-095A-4E71-BEF6-8608F5E06A2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129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6079-095A-4E71-BEF6-8608F5E06A2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937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CA527-9F7B-5C25-3CED-CBBF57E2B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76D0CBD-CFEC-B441-0EA8-B71DF07E6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7B499D3-2EE5-17BA-EDEA-37054B66F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971C24-7991-26F7-0B16-35D0CF82C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6079-095A-4E71-BEF6-8608F5E06A2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013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2A402-4D74-FB24-28A8-278C54377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C695FEF-066A-0200-8953-C7322DC91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3795983-168E-5795-4709-64B16EF03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91D7E0-CFA6-89B6-EEC8-8DF2EB800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6079-095A-4E71-BEF6-8608F5E06A2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456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NEET </a:t>
            </a:r>
            <a:r>
              <a:rPr lang="de-CH" dirty="0" err="1"/>
              <a:t>entry</a:t>
            </a:r>
            <a:r>
              <a:rPr lang="de-CH" dirty="0"/>
              <a:t> and </a:t>
            </a:r>
            <a:r>
              <a:rPr lang="de-CH" dirty="0" err="1"/>
              <a:t>exit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negative </a:t>
            </a:r>
            <a:r>
              <a:rPr lang="de-CH" dirty="0" err="1"/>
              <a:t>than</a:t>
            </a:r>
            <a:r>
              <a:rPr lang="de-CH" dirty="0"/>
              <a:t> </a:t>
            </a:r>
            <a:r>
              <a:rPr lang="de-CH" dirty="0" err="1"/>
              <a:t>pre-pandemic</a:t>
            </a:r>
            <a:r>
              <a:rPr lang="de-CH" dirty="0"/>
              <a:t> </a:t>
            </a:r>
            <a:r>
              <a:rPr lang="de-CH" dirty="0" err="1"/>
              <a:t>comparison</a:t>
            </a:r>
            <a:endParaRPr lang="de-CH" dirty="0"/>
          </a:p>
          <a:p>
            <a:r>
              <a:rPr lang="de-CH" dirty="0" err="1"/>
              <a:t>Poverty</a:t>
            </a:r>
            <a:r>
              <a:rPr lang="de-CH" dirty="0"/>
              <a:t> </a:t>
            </a:r>
            <a:r>
              <a:rPr lang="de-CH" dirty="0" err="1"/>
              <a:t>entry</a:t>
            </a:r>
            <a:r>
              <a:rPr lang="de-CH" dirty="0"/>
              <a:t> and </a:t>
            </a:r>
            <a:r>
              <a:rPr lang="de-CH" dirty="0" err="1"/>
              <a:t>consistently</a:t>
            </a:r>
            <a:r>
              <a:rPr lang="de-CH" dirty="0"/>
              <a:t> </a:t>
            </a:r>
            <a:r>
              <a:rPr lang="de-CH" dirty="0" err="1"/>
              <a:t>poor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negative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Positive </a:t>
            </a:r>
            <a:r>
              <a:rPr lang="de-CH" dirty="0" err="1"/>
              <a:t>short</a:t>
            </a:r>
            <a:r>
              <a:rPr lang="de-CH" dirty="0"/>
              <a:t>-term </a:t>
            </a:r>
            <a:r>
              <a:rPr lang="de-CH" dirty="0" err="1"/>
              <a:t>effect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increased</a:t>
            </a:r>
            <a:r>
              <a:rPr lang="de-CH" dirty="0"/>
              <a:t> </a:t>
            </a:r>
            <a:r>
              <a:rPr lang="de-CH" dirty="0" err="1"/>
              <a:t>physical</a:t>
            </a:r>
            <a:r>
              <a:rPr lang="de-CH" dirty="0"/>
              <a:t> </a:t>
            </a:r>
            <a:r>
              <a:rPr lang="de-CH" dirty="0" err="1"/>
              <a:t>activity</a:t>
            </a: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depending on who we ask during the crisis we may get a different message so it's always important to ask the children/young people themselves about their mental health particularly vulnerable populations.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WP2</a:t>
            </a:r>
          </a:p>
          <a:p>
            <a:pPr algn="just"/>
            <a:r>
              <a:rPr lang="de-CH" b="1" dirty="0" err="1"/>
              <a:t>Holistic</a:t>
            </a:r>
            <a:r>
              <a:rPr lang="de-CH" b="1" dirty="0"/>
              <a:t> </a:t>
            </a:r>
            <a:r>
              <a:rPr lang="de-CH" b="1" dirty="0" err="1"/>
              <a:t>vision</a:t>
            </a:r>
            <a:r>
              <a:rPr lang="de-CH" b="1" dirty="0"/>
              <a:t> </a:t>
            </a:r>
            <a:r>
              <a:rPr lang="de-CH" b="1" dirty="0" err="1"/>
              <a:t>of</a:t>
            </a:r>
            <a:r>
              <a:rPr lang="de-CH" b="1" dirty="0"/>
              <a:t> well-</a:t>
            </a:r>
            <a:r>
              <a:rPr lang="de-CH" b="1" dirty="0" err="1"/>
              <a:t>being</a:t>
            </a:r>
            <a:r>
              <a:rPr lang="de-CH" b="1" dirty="0"/>
              <a:t> and mental </a:t>
            </a:r>
            <a:r>
              <a:rPr lang="de-CH" b="1" dirty="0" err="1"/>
              <a:t>health</a:t>
            </a:r>
            <a:r>
              <a:rPr lang="de-CH" b="1" dirty="0"/>
              <a:t>: </a:t>
            </a:r>
            <a:r>
              <a:rPr lang="de-CH" dirty="0" err="1"/>
              <a:t>importance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taking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account</a:t>
            </a:r>
            <a:r>
              <a:rPr lang="de-CH" dirty="0"/>
              <a:t> all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people’s</a:t>
            </a:r>
            <a:r>
              <a:rPr lang="de-CH" dirty="0"/>
              <a:t> </a:t>
            </a:r>
            <a:r>
              <a:rPr lang="de-CH" dirty="0" err="1"/>
              <a:t>spheres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experience</a:t>
            </a:r>
            <a:r>
              <a:rPr lang="de-CH" dirty="0"/>
              <a:t> and </a:t>
            </a:r>
            <a:r>
              <a:rPr lang="de-CH" dirty="0" err="1"/>
              <a:t>main</a:t>
            </a:r>
            <a:r>
              <a:rPr lang="de-CH" dirty="0"/>
              <a:t> </a:t>
            </a:r>
            <a:r>
              <a:rPr lang="de-CH" dirty="0" err="1"/>
              <a:t>actors</a:t>
            </a:r>
            <a:endParaRPr lang="de-CH" dirty="0"/>
          </a:p>
          <a:p>
            <a:pPr marL="216000" lvl="1" indent="0" algn="just">
              <a:buNone/>
            </a:pPr>
            <a:r>
              <a:rPr lang="de-CH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de-CH" b="1" dirty="0"/>
              <a:t> </a:t>
            </a:r>
            <a:r>
              <a:rPr lang="de-CH" dirty="0" err="1"/>
              <a:t>allows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rely</a:t>
            </a:r>
            <a:r>
              <a:rPr lang="de-CH" dirty="0"/>
              <a:t> on </a:t>
            </a:r>
            <a:r>
              <a:rPr lang="de-CH" dirty="0" err="1"/>
              <a:t>buildung</a:t>
            </a:r>
            <a:r>
              <a:rPr lang="de-CH" dirty="0"/>
              <a:t>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people’s</a:t>
            </a:r>
            <a:r>
              <a:rPr lang="de-CH" dirty="0"/>
              <a:t> </a:t>
            </a:r>
            <a:r>
              <a:rPr lang="de-CH" dirty="0" err="1"/>
              <a:t>ressources</a:t>
            </a:r>
            <a:r>
              <a:rPr lang="de-CH" dirty="0"/>
              <a:t>, </a:t>
            </a:r>
            <a:r>
              <a:rPr lang="de-CH" dirty="0" err="1"/>
              <a:t>prevent</a:t>
            </a:r>
            <a:r>
              <a:rPr lang="de-CH" dirty="0"/>
              <a:t> a </a:t>
            </a:r>
            <a:r>
              <a:rPr lang="de-CH" dirty="0" err="1"/>
              <a:t>too</a:t>
            </a:r>
            <a:r>
              <a:rPr lang="de-CH" dirty="0"/>
              <a:t> quick «</a:t>
            </a:r>
            <a:r>
              <a:rPr lang="de-CH" dirty="0" err="1"/>
              <a:t>psychiatric</a:t>
            </a:r>
            <a:r>
              <a:rPr lang="de-CH" dirty="0"/>
              <a:t>» and </a:t>
            </a:r>
            <a:r>
              <a:rPr lang="de-CH" dirty="0" err="1"/>
              <a:t>clinical</a:t>
            </a:r>
            <a:r>
              <a:rPr lang="de-CH" dirty="0"/>
              <a:t> </a:t>
            </a:r>
            <a:r>
              <a:rPr lang="de-CH" dirty="0" err="1"/>
              <a:t>stance</a:t>
            </a:r>
            <a:endParaRPr lang="de-CH" dirty="0"/>
          </a:p>
          <a:p>
            <a:pPr marL="216000" lvl="1" indent="0" algn="just">
              <a:buNone/>
            </a:pPr>
            <a:r>
              <a:rPr lang="de-CH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de-CH" dirty="0"/>
              <a:t>Not </a:t>
            </a:r>
            <a:r>
              <a:rPr lang="de-CH" dirty="0" err="1"/>
              <a:t>always</a:t>
            </a:r>
            <a:r>
              <a:rPr lang="de-CH" dirty="0"/>
              <a:t> easy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identify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players</a:t>
            </a:r>
            <a:r>
              <a:rPr lang="de-CH" dirty="0"/>
              <a:t> and </a:t>
            </a:r>
            <a:r>
              <a:rPr lang="de-CH" dirty="0" err="1"/>
              <a:t>levers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supporting</a:t>
            </a:r>
            <a:r>
              <a:rPr lang="de-CH" dirty="0"/>
              <a:t>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(</a:t>
            </a:r>
            <a:r>
              <a:rPr lang="de-CH" dirty="0" err="1"/>
              <a:t>families</a:t>
            </a:r>
            <a:r>
              <a:rPr lang="de-CH" dirty="0"/>
              <a:t>, </a:t>
            </a:r>
            <a:r>
              <a:rPr lang="de-CH" dirty="0" err="1"/>
              <a:t>parents</a:t>
            </a:r>
            <a:r>
              <a:rPr lang="de-CH" dirty="0"/>
              <a:t>, </a:t>
            </a:r>
            <a:r>
              <a:rPr lang="de-CH" dirty="0" err="1"/>
              <a:t>psychology</a:t>
            </a:r>
            <a:r>
              <a:rPr lang="de-CH" dirty="0"/>
              <a:t> </a:t>
            </a:r>
            <a:r>
              <a:rPr lang="de-CH" dirty="0" err="1"/>
              <a:t>services</a:t>
            </a:r>
            <a:r>
              <a:rPr lang="de-CH" dirty="0"/>
              <a:t>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dirty="0"/>
              <a:t>Not </a:t>
            </a:r>
            <a:r>
              <a:rPr lang="de-CH" dirty="0" err="1"/>
              <a:t>forgetting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impact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pandemic</a:t>
            </a:r>
            <a:r>
              <a:rPr lang="de-CH" dirty="0"/>
              <a:t> on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and </a:t>
            </a:r>
            <a:r>
              <a:rPr lang="de-CH" dirty="0" err="1"/>
              <a:t>their</a:t>
            </a:r>
            <a:r>
              <a:rPr lang="de-CH" dirty="0"/>
              <a:t> </a:t>
            </a:r>
            <a:r>
              <a:rPr lang="de-CH" dirty="0" err="1"/>
              <a:t>place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society</a:t>
            </a:r>
            <a:r>
              <a:rPr lang="de-CH" dirty="0"/>
              <a:t> (intergenerational = also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matter). </a:t>
            </a:r>
            <a:r>
              <a:rPr lang="de-CH" dirty="0" err="1"/>
              <a:t>Reflect</a:t>
            </a:r>
            <a:r>
              <a:rPr lang="de-CH" dirty="0"/>
              <a:t> on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aspects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health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at </a:t>
            </a:r>
            <a:r>
              <a:rPr lang="de-CH" dirty="0" err="1"/>
              <a:t>risk</a:t>
            </a:r>
            <a:r>
              <a:rPr lang="de-CH" dirty="0"/>
              <a:t> </a:t>
            </a:r>
            <a:r>
              <a:rPr lang="de-CH" dirty="0">
                <a:sym typeface="Wingdings" pitchFamily="2" charset="2"/>
              </a:rPr>
              <a:t></a:t>
            </a:r>
            <a:r>
              <a:rPr lang="de-CH" dirty="0"/>
              <a:t> Young </a:t>
            </a:r>
            <a:r>
              <a:rPr lang="de-CH" dirty="0" err="1"/>
              <a:t>people's</a:t>
            </a:r>
            <a:r>
              <a:rPr lang="de-CH" dirty="0"/>
              <a:t> mental </a:t>
            </a:r>
            <a:r>
              <a:rPr lang="de-CH" dirty="0" err="1"/>
              <a:t>health</a:t>
            </a:r>
            <a:r>
              <a:rPr lang="de-CH" dirty="0"/>
              <a:t> was </a:t>
            </a:r>
            <a:r>
              <a:rPr lang="de-CH" dirty="0" err="1"/>
              <a:t>initially</a:t>
            </a:r>
            <a:r>
              <a:rPr lang="de-CH" dirty="0"/>
              <a:t> not </a:t>
            </a:r>
            <a:r>
              <a:rPr lang="de-CH" dirty="0" err="1"/>
              <a:t>seen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a </a:t>
            </a:r>
            <a:r>
              <a:rPr lang="de-CH" dirty="0" err="1"/>
              <a:t>priority</a:t>
            </a:r>
            <a:r>
              <a:rPr lang="de-CH" dirty="0"/>
              <a:t> and was </a:t>
            </a:r>
            <a:r>
              <a:rPr lang="de-CH" dirty="0" err="1"/>
              <a:t>underestimated</a:t>
            </a:r>
            <a:r>
              <a:rPr lang="de-CH" dirty="0"/>
              <a:t>. Youth well-</a:t>
            </a:r>
            <a:r>
              <a:rPr lang="de-CH" dirty="0" err="1"/>
              <a:t>being</a:t>
            </a:r>
            <a:r>
              <a:rPr lang="de-CH" dirty="0"/>
              <a:t> was </a:t>
            </a:r>
            <a:r>
              <a:rPr lang="de-CH" dirty="0" err="1"/>
              <a:t>already</a:t>
            </a:r>
            <a:r>
              <a:rPr lang="de-CH" dirty="0"/>
              <a:t> </a:t>
            </a:r>
            <a:r>
              <a:rPr lang="de-CH" dirty="0" err="1"/>
              <a:t>declining</a:t>
            </a:r>
            <a:r>
              <a:rPr lang="de-CH" dirty="0"/>
              <a:t> </a:t>
            </a:r>
            <a:r>
              <a:rPr lang="de-CH" dirty="0" err="1"/>
              <a:t>before</a:t>
            </a:r>
            <a:r>
              <a:rPr lang="de-CH" dirty="0"/>
              <a:t> (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pandemic</a:t>
            </a:r>
            <a:r>
              <a:rPr lang="de-CH" dirty="0"/>
              <a:t> </a:t>
            </a:r>
            <a:r>
              <a:rPr lang="de-CH" dirty="0" err="1"/>
              <a:t>worsened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, and at </a:t>
            </a:r>
            <a:r>
              <a:rPr lang="de-CH" dirty="0" err="1"/>
              <a:t>the</a:t>
            </a:r>
            <a:r>
              <a:rPr lang="de-CH" dirty="0"/>
              <a:t> same time </a:t>
            </a:r>
            <a:r>
              <a:rPr lang="de-CH" dirty="0" err="1"/>
              <a:t>allowed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destigmatise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issue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mental </a:t>
            </a:r>
            <a:r>
              <a:rPr lang="de-CH" dirty="0" err="1"/>
              <a:t>health</a:t>
            </a:r>
            <a:r>
              <a:rPr lang="de-CH" dirty="0"/>
              <a:t>)</a:t>
            </a:r>
          </a:p>
          <a:p>
            <a:pPr algn="just">
              <a:buFontTx/>
              <a:buChar char="-"/>
            </a:pPr>
            <a:endParaRPr lang="de-CH" dirty="0"/>
          </a:p>
          <a:p>
            <a:pPr algn="just">
              <a:buFontTx/>
              <a:buChar char="-"/>
            </a:pPr>
            <a:r>
              <a:rPr lang="de-CH" dirty="0" err="1"/>
              <a:t>Enhance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dirty="0"/>
              <a:t>legal and </a:t>
            </a:r>
            <a:r>
              <a:rPr lang="de-CH" b="1" dirty="0" err="1"/>
              <a:t>structural</a:t>
            </a:r>
            <a:r>
              <a:rPr lang="de-CH" b="1" dirty="0"/>
              <a:t> </a:t>
            </a:r>
            <a:r>
              <a:rPr lang="de-CH" b="1" dirty="0" err="1"/>
              <a:t>framework</a:t>
            </a:r>
            <a:r>
              <a:rPr lang="de-CH" b="1" dirty="0"/>
              <a:t> at </a:t>
            </a:r>
            <a:r>
              <a:rPr lang="de-CH" b="1" dirty="0" err="1"/>
              <a:t>federal</a:t>
            </a:r>
            <a:r>
              <a:rPr lang="de-CH" b="1" dirty="0"/>
              <a:t> </a:t>
            </a:r>
            <a:r>
              <a:rPr lang="de-CH" b="1" dirty="0" err="1"/>
              <a:t>level</a:t>
            </a:r>
            <a:r>
              <a:rPr lang="de-CH" b="1" dirty="0"/>
              <a:t> </a:t>
            </a:r>
            <a:r>
              <a:rPr lang="de-CH" dirty="0" err="1"/>
              <a:t>to</a:t>
            </a:r>
            <a:r>
              <a:rPr lang="de-CH" dirty="0"/>
              <a:t> support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</a:t>
            </a:r>
            <a:endParaRPr lang="de-CH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dirty="0" err="1"/>
              <a:t>Heterogeneity</a:t>
            </a:r>
            <a:r>
              <a:rPr lang="de-CH" dirty="0"/>
              <a:t> 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 policy responses across cantons 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Cantonal </a:t>
            </a:r>
            <a:r>
              <a:rPr lang="fr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freedom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fr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independence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mostly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appreciated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, but can </a:t>
            </a:r>
            <a:r>
              <a:rPr lang="fr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also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be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 a challenge (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Inequalities in resources, different traditions, medical/versus “social approach”….)  </a:t>
            </a:r>
            <a:endParaRPr lang="de-CH" dirty="0"/>
          </a:p>
          <a:p>
            <a:pPr algn="just">
              <a:buFontTx/>
              <a:buChar char="-"/>
            </a:pP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6079-095A-4E71-BEF6-8608F5E06A29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974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1B52517-356E-4AD2-838B-A362D8748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5" cy="569977"/>
          </a:xfrm>
          <a:prstGeom prst="rect">
            <a:avLst/>
          </a:prstGeom>
        </p:spPr>
      </p:pic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92300BBC-5B32-4FE4-94DA-4FF018B107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542288"/>
            <a:ext cx="6094651" cy="327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ED6A25-F066-4E23-AE85-BC02EEE44F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84914" y="556236"/>
            <a:ext cx="3220141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58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2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0" y="1808163"/>
            <a:ext cx="5400675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395E2B-B96C-491F-B2A5-60462DADA5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8711D34-EF57-4AC8-B9DF-4DB7BB930C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79426" y="6338112"/>
            <a:ext cx="849629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3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3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1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DB498D-4098-4521-B062-56D2A2C1AD7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7B9A34-EA56-4469-B2A6-D27AC0BFB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6" y="6338112"/>
            <a:ext cx="849629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1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83D0F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E7AC46-F7D7-4A89-A024-1E72D125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74331F-D8A9-4F7E-8969-B7F2205BD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6" y="6338112"/>
            <a:ext cx="849629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 3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4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2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00D5217-869C-45D9-80A7-0DA32B326E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ACCC25D-B484-4531-8528-6A15A76411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0048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61974633-B512-448B-A902-2B50803F1F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6589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866047-B472-4825-A46C-F932487ECDD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175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1016FEE6-78F1-4711-9761-1435CC0DD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7212" y="1808164"/>
            <a:ext cx="7824787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3887789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0F16A9-EC3C-44FF-A3E6-99CDF05D80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16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1016FEE6-78F1-4711-9761-1435CC0DD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7212" y="1808164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3887789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05BC3863-FF56-4674-96D7-E6AE7F0B1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ACE071-3A4B-4C64-903D-BC44C53569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93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1 Bil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588" y="6143302"/>
            <a:ext cx="3455987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7345362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7777164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C04AFD27-6BD1-4C7F-9625-00D3A35FFA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63817A-68DB-4A7F-A231-3B08ADCF97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8915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Untertitel, 2 Texte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588" y="6143302"/>
            <a:ext cx="3455987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08163"/>
            <a:ext cx="3455990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05BC3863-FF56-4674-96D7-E6AE7F0B1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ACE071-3A4B-4C64-903D-BC44C53569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6A4CC17-C63B-4BD5-B8BD-14373FDB6F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7213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98EC0EB-A527-477E-A028-FC0206FE16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212" y="1808163"/>
            <a:ext cx="3455990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19986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CCBCA0-F762-4AF6-BC1E-8B4EFEBF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808162"/>
            <a:ext cx="11233150" cy="324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CH" dirty="0"/>
              <a:t>Tabellentitel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E966207E-040F-4448-8002-8D99BB16902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79425" y="2205038"/>
            <a:ext cx="11233150" cy="3816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395514-9053-4085-B86A-B357E3FF24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CCBCA0-F762-4AF6-BC1E-8B4EFEBF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808162"/>
            <a:ext cx="11233150" cy="324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CH" dirty="0"/>
              <a:t>Tabellentitel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A96B893C-8C0A-47C9-AAFA-02CCC379EBA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79425" y="2205038"/>
            <a:ext cx="11233150" cy="3816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4122FE-7640-493F-A69C-4B38DA0BB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397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3756348-92CE-48FB-BE1E-E63DF05B43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91FF93E-FF62-4AB4-A408-E246DBCAE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5" cy="5699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ED6A25-F066-4E23-AE85-BC02EEE44F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14" y="556236"/>
            <a:ext cx="3220141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227160-40CF-44D8-BF7A-A29346368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8C031CB-4498-4B2A-B1FF-E203CF62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589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01859C-6A56-4035-A25E-2F26DAC1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1345B3-ED98-45E0-BA80-D09A6F89FE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952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35E8790-E54B-44AF-A84B-5186FFAB7B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0649" cy="602138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542288"/>
            <a:ext cx="6025739" cy="566975"/>
          </a:xfrm>
          <a:solidFill>
            <a:srgbClr val="FFFFFF"/>
          </a:solidFill>
        </p:spPr>
        <p:txBody>
          <a:bodyPr wrap="none" lIns="72000" rIns="72000" bIns="3600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6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/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602904"/>
            <a:ext cx="3455986" cy="1704175"/>
          </a:xfrm>
          <a:solidFill>
            <a:schemeClr val="bg1"/>
          </a:solidFill>
        </p:spPr>
        <p:txBody>
          <a:bodyPr wrap="square" lIns="72000" tIns="36000" rIns="72000" bIns="36000">
            <a:spAutoFit/>
          </a:bodyPr>
          <a:lstStyle>
            <a:lvl1pPr>
              <a:defRPr>
                <a:solidFill>
                  <a:srgbClr val="5298BD"/>
                </a:solidFill>
              </a:defRPr>
            </a:lvl1pPr>
            <a:lvl2pPr>
              <a:defRPr>
                <a:solidFill>
                  <a:srgbClr val="5298BD"/>
                </a:solidFill>
              </a:defRPr>
            </a:lvl2pPr>
            <a:lvl3pPr>
              <a:defRPr>
                <a:solidFill>
                  <a:srgbClr val="5298BD"/>
                </a:solidFill>
              </a:defRPr>
            </a:lvl3pPr>
            <a:lvl4pPr>
              <a:defRPr>
                <a:solidFill>
                  <a:srgbClr val="5298BD"/>
                </a:solidFill>
              </a:defRPr>
            </a:lvl4pPr>
            <a:lvl5pPr>
              <a:defRPr>
                <a:solidFill>
                  <a:srgbClr val="5298B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634A2E-935C-40A6-AF0E-94324F7765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285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638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80867C87-FB00-407B-82D2-B6458105D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5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532731"/>
            <a:ext cx="3455986" cy="1631472"/>
          </a:xfr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CA4BFA-0DF0-4698-9A63-B903A8268A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76250"/>
            <a:ext cx="5916684" cy="566975"/>
          </a:xfrm>
        </p:spPr>
        <p:txBody>
          <a:bodyPr wrap="none" bIns="36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B16A90F-5D8E-4256-8C0C-B4B0E5A0B9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78E44C9-BA30-4A6A-884C-12383DC17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593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E876316C-E7BC-4BB0-AC47-D5B0ED311A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5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532731"/>
            <a:ext cx="3455986" cy="1631472"/>
          </a:xfr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CA4BFA-0DF0-4698-9A63-B903A8268A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76250"/>
            <a:ext cx="5916684" cy="566975"/>
          </a:xfrm>
        </p:spPr>
        <p:txBody>
          <a:bodyPr wrap="none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868C61-8E82-41C8-B1F9-A4DA8E5857D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BD9C3C2-C1BB-4DB7-A150-29331FB5D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6338112"/>
            <a:ext cx="849632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593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B25FEC71-B714-418D-A1E5-B86CF26A0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DE38B4C-6C47-4A28-AAD9-EC91C7E2B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5" cy="5699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09E8B5-0CC3-46EC-9D76-74B19B4EA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14" y="556236"/>
            <a:ext cx="3220141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3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11233150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0BC91F-675C-4A18-B78C-8C6DF19E07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070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0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5B5BF3-945C-44C6-8CD2-14E5164C87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5184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3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3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1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FE4488-A457-4009-8948-097AF338E2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518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5B5BF3-945C-44C6-8CD2-14E5164C87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6B108ABD-2127-4769-AAC2-3A4004117A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1902" y="1808164"/>
            <a:ext cx="5880097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0572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5D9126-2DB4-45E2-A996-6E674F41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90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1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11233150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CB8C82-6A53-4835-BD26-E2F1C5E542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F8B613-62C6-4AD3-B362-20AD708B4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79426" y="6338112"/>
            <a:ext cx="849629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BF24A-D497-4464-9FE1-B21BA5E7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1044575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19F523-3EBF-4F93-9A66-53448027C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08163"/>
            <a:ext cx="11233150" cy="4213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0B453A-BCBA-46E5-8B51-6E5C8657A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6589" y="6478264"/>
            <a:ext cx="345598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6079920-E225-4621-8DA4-1E6F9F7CF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5555" y="6385781"/>
            <a:ext cx="41148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CH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NRP 80 – Covid-19 in Society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1A95CB-8F54-4797-8C36-C87C7343B5D7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3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61" r:id="rId4"/>
    <p:sldLayoutId id="2147483663" r:id="rId5"/>
    <p:sldLayoutId id="2147483664" r:id="rId6"/>
    <p:sldLayoutId id="2147483682" r:id="rId7"/>
    <p:sldLayoutId id="2147483654" r:id="rId8"/>
    <p:sldLayoutId id="2147483669" r:id="rId9"/>
    <p:sldLayoutId id="2147483671" r:id="rId10"/>
    <p:sldLayoutId id="2147483670" r:id="rId11"/>
    <p:sldLayoutId id="2147483672" r:id="rId12"/>
    <p:sldLayoutId id="2147483667" r:id="rId13"/>
    <p:sldLayoutId id="2147483668" r:id="rId14"/>
    <p:sldLayoutId id="2147483677" r:id="rId15"/>
    <p:sldLayoutId id="2147483678" r:id="rId16"/>
    <p:sldLayoutId id="2147483681" r:id="rId17"/>
    <p:sldLayoutId id="2147483673" r:id="rId18"/>
    <p:sldLayoutId id="2147483674" r:id="rId19"/>
    <p:sldLayoutId id="2147483655" r:id="rId20"/>
    <p:sldLayoutId id="2147483650" r:id="rId21"/>
    <p:sldLayoutId id="2147483665" r:id="rId22"/>
    <p:sldLayoutId id="2147483666" r:id="rId23"/>
    <p:sldLayoutId id="214748367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02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8" Type="http://schemas.openxmlformats.org/officeDocument/2006/relationships/image" Target="../media/image23.png"/><Relationship Id="rId3" Type="http://schemas.openxmlformats.org/officeDocument/2006/relationships/image" Target="../media/image17.emf"/><Relationship Id="rId21" Type="http://schemas.openxmlformats.org/officeDocument/2006/relationships/customXml" Target="../ink/ink8.xml"/><Relationship Id="rId7" Type="http://schemas.openxmlformats.org/officeDocument/2006/relationships/customXml" Target="../ink/ink2.xml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customXml" Target="../ink/ink4.xml"/><Relationship Id="rId15" Type="http://schemas.openxmlformats.org/officeDocument/2006/relationships/customXml" Target="../ink/ink5.xml"/><Relationship Id="rId10" Type="http://schemas.openxmlformats.org/officeDocument/2006/relationships/image" Target="../media/image22.png"/><Relationship Id="rId19" Type="http://schemas.openxmlformats.org/officeDocument/2006/relationships/customXml" Target="../ink/ink7.xml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2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jpeg"/><Relationship Id="rId7" Type="http://schemas.openxmlformats.org/officeDocument/2006/relationships/image" Target="../media/image28.png"/><Relationship Id="rId2" Type="http://schemas.openxmlformats.org/officeDocument/2006/relationships/hyperlink" Target="http://www.covidgeneration.ch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31EDF01-5F94-4398-9F24-C8198B376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17" y="4755288"/>
            <a:ext cx="10404475" cy="465847"/>
          </a:xfrm>
        </p:spPr>
        <p:txBody>
          <a:bodyPr/>
          <a:lstStyle/>
          <a:p>
            <a:r>
              <a:rPr lang="en-GB" dirty="0"/>
              <a:t>THE COVID GENERATION</a:t>
            </a:r>
            <a:br>
              <a:rPr lang="en-GB" dirty="0"/>
            </a:br>
            <a:br>
              <a:rPr lang="en-GB" dirty="0"/>
            </a:br>
            <a:r>
              <a:rPr lang="en-GB" sz="1800" dirty="0"/>
              <a:t>Identifying risks and protective </a:t>
            </a:r>
            <a:br>
              <a:rPr lang="en-GB" sz="1800" dirty="0"/>
            </a:br>
            <a:r>
              <a:rPr lang="en-GB" sz="1800" dirty="0"/>
              <a:t>factors for young people’s pathways </a:t>
            </a:r>
            <a:br>
              <a:rPr lang="en-GB" sz="1800" dirty="0"/>
            </a:br>
            <a:r>
              <a:rPr lang="en-GB" sz="1800" dirty="0"/>
              <a:t>through the COVID-19 pandemic in Switzerland</a:t>
            </a:r>
            <a:br>
              <a:rPr lang="en-GB" dirty="0"/>
            </a:br>
            <a:endParaRPr lang="de-CH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4DEB025-A06D-48C6-8553-7B744115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988212"/>
            <a:ext cx="5616575" cy="987400"/>
          </a:xfrm>
        </p:spPr>
        <p:txBody>
          <a:bodyPr/>
          <a:lstStyle/>
          <a:p>
            <a:r>
              <a:rPr lang="en-GB" sz="1800" dirty="0">
                <a:solidFill>
                  <a:schemeClr val="accent1"/>
                </a:solidFill>
              </a:rPr>
              <a:t>Update on research progress and potential contributions to</a:t>
            </a:r>
            <a:r>
              <a:rPr lang="en-GB" dirty="0">
                <a:solidFill>
                  <a:schemeClr val="accent1"/>
                </a:solidFill>
              </a:rPr>
              <a:t> Booklet No. 1: Public Governance and Crisis Management</a:t>
            </a:r>
            <a:endParaRPr lang="de-CH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3" name="Espace réservé pour une image  12" descr="Une image contenant habits, chaussures, illustration, personne">
            <a:extLst>
              <a:ext uri="{FF2B5EF4-FFF2-40B4-BE49-F238E27FC236}">
                <a16:creationId xmlns:a16="http://schemas.microsoft.com/office/drawing/2014/main" id="{279B4704-6CDA-A8EE-5B81-DC18AA69A19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725" t="2817" r="4710" b="2347"/>
          <a:stretch/>
        </p:blipFill>
        <p:spPr>
          <a:xfrm>
            <a:off x="6372946" y="0"/>
            <a:ext cx="5829687" cy="387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2972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F156C-B98E-4906-B7DB-E56AF5FC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Team</a:t>
            </a:r>
            <a:endParaRPr lang="de-CH" sz="660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C8DC9C-98CC-4704-99CE-DD0696F370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7A4DE9-0065-40E4-AE80-3E2F5D7A47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NRP 80 – Covid-19 in Society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FC490EF8-711D-8F60-72F7-7F6EEF079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2623" y="1756895"/>
            <a:ext cx="4275358" cy="1044576"/>
          </a:xfrm>
        </p:spPr>
        <p:txBody>
          <a:bodyPr/>
          <a:lstStyle/>
          <a:p>
            <a:pPr marL="0" indent="0">
              <a:buNone/>
            </a:pPr>
            <a:r>
              <a:rPr lang="en-GB" b="1" err="1"/>
              <a:t>Dr.</a:t>
            </a:r>
            <a:r>
              <a:rPr lang="en-GB" b="1"/>
              <a:t> Dawid Gondek</a:t>
            </a:r>
          </a:p>
          <a:p>
            <a:pPr marL="0" indent="0">
              <a:buNone/>
            </a:pPr>
            <a:r>
              <a:rPr lang="en-GB" i="1"/>
              <a:t>FORS</a:t>
            </a:r>
          </a:p>
          <a:p>
            <a:pPr marL="0" indent="0">
              <a:buNone/>
            </a:pPr>
            <a:r>
              <a:rPr lang="en-GB"/>
              <a:t>Postdoctoral researcher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76125666-D86B-F7EF-9CA9-469E16E64C5F}"/>
              </a:ext>
            </a:extLst>
          </p:cNvPr>
          <p:cNvSpPr txBox="1">
            <a:spLocks/>
          </p:cNvSpPr>
          <p:nvPr/>
        </p:nvSpPr>
        <p:spPr>
          <a:xfrm>
            <a:off x="7519007" y="1697364"/>
            <a:ext cx="4324146" cy="1163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Teuta Mehmeti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/>
              <a:t>University of Neuchatel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Junior researcher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E1C746C-3C04-CCE7-DB8E-70DC34767808}"/>
              </a:ext>
            </a:extLst>
          </p:cNvPr>
          <p:cNvSpPr txBox="1"/>
          <p:nvPr/>
        </p:nvSpPr>
        <p:spPr>
          <a:xfrm>
            <a:off x="1772616" y="3312601"/>
            <a:ext cx="4323384" cy="1132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err="1"/>
              <a:t>Dr.</a:t>
            </a:r>
            <a:r>
              <a:rPr lang="en-GB" b="1"/>
              <a:t> Marieke Voorpostel</a:t>
            </a:r>
          </a:p>
          <a:p>
            <a:r>
              <a:rPr lang="en-GB" i="1"/>
              <a:t>FORS</a:t>
            </a:r>
          </a:p>
          <a:p>
            <a:r>
              <a:rPr lang="en-GB"/>
              <a:t>PI</a:t>
            </a:r>
          </a:p>
          <a:p>
            <a:pPr algn="l">
              <a:lnSpc>
                <a:spcPct val="120000"/>
              </a:lnSpc>
            </a:pPr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5D9D817-079D-7FEE-126E-A4E81930FD63}"/>
              </a:ext>
            </a:extLst>
          </p:cNvPr>
          <p:cNvSpPr txBox="1"/>
          <p:nvPr/>
        </p:nvSpPr>
        <p:spPr>
          <a:xfrm>
            <a:off x="7519007" y="4816320"/>
            <a:ext cx="3863975" cy="1299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e-DE" b="1"/>
              <a:t>Prof. Leen Vandecasteele</a:t>
            </a:r>
          </a:p>
          <a:p>
            <a:pPr algn="l">
              <a:lnSpc>
                <a:spcPct val="120000"/>
              </a:lnSpc>
            </a:pPr>
            <a:r>
              <a:rPr lang="de-DE" i="1"/>
              <a:t>University </a:t>
            </a:r>
            <a:r>
              <a:rPr lang="de-DE" i="1" err="1"/>
              <a:t>of</a:t>
            </a:r>
            <a:r>
              <a:rPr lang="de-DE" i="1"/>
              <a:t> Lausanne</a:t>
            </a:r>
          </a:p>
          <a:p>
            <a:pPr algn="l">
              <a:lnSpc>
                <a:spcPct val="120000"/>
              </a:lnSpc>
            </a:pPr>
            <a:r>
              <a:rPr lang="de-DE"/>
              <a:t>Co-PI</a:t>
            </a:r>
          </a:p>
          <a:p>
            <a:pPr algn="l">
              <a:lnSpc>
                <a:spcPct val="120000"/>
              </a:lnSpc>
            </a:pPr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6CE9AF6-30AF-56D6-E75C-E8818C3253D9}"/>
              </a:ext>
            </a:extLst>
          </p:cNvPr>
          <p:cNvSpPr txBox="1"/>
          <p:nvPr/>
        </p:nvSpPr>
        <p:spPr>
          <a:xfrm>
            <a:off x="1742622" y="4853957"/>
            <a:ext cx="4275357" cy="966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e-DE" b="1"/>
              <a:t>Prof. Stephanie Steinmetz</a:t>
            </a:r>
          </a:p>
          <a:p>
            <a:pPr algn="l">
              <a:lnSpc>
                <a:spcPct val="120000"/>
              </a:lnSpc>
            </a:pPr>
            <a:r>
              <a:rPr lang="de-DE" i="1"/>
              <a:t>University </a:t>
            </a:r>
            <a:r>
              <a:rPr lang="de-DE" i="1" err="1"/>
              <a:t>of</a:t>
            </a:r>
            <a:r>
              <a:rPr lang="de-DE" i="1"/>
              <a:t> Lausanne</a:t>
            </a:r>
          </a:p>
          <a:p>
            <a:pPr algn="l">
              <a:lnSpc>
                <a:spcPct val="120000"/>
              </a:lnSpc>
            </a:pPr>
            <a:r>
              <a:rPr lang="de-DE"/>
              <a:t>Co-PI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02EEC70F-8DD8-CA31-F4C2-AC633138713E}"/>
              </a:ext>
            </a:extLst>
          </p:cNvPr>
          <p:cNvSpPr txBox="1">
            <a:spLocks/>
          </p:cNvSpPr>
          <p:nvPr/>
        </p:nvSpPr>
        <p:spPr>
          <a:xfrm>
            <a:off x="7519007" y="3312601"/>
            <a:ext cx="4324145" cy="1392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Prof. Núria Sánchez Mira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/>
              <a:t>University of Neuchatel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Co-PI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891D3-89A5-A127-FA12-F4462F51B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677" y="1756895"/>
            <a:ext cx="1238453" cy="1238453"/>
          </a:xfrm>
          <a:prstGeom prst="rect">
            <a:avLst/>
          </a:prstGeom>
        </p:spPr>
      </p:pic>
      <p:pic>
        <p:nvPicPr>
          <p:cNvPr id="9" name="Picture 8" descr="A person with curly hair&#10;&#10;Description automatically generated">
            <a:extLst>
              <a:ext uri="{FF2B5EF4-FFF2-40B4-BE49-F238E27FC236}">
                <a16:creationId xmlns:a16="http://schemas.microsoft.com/office/drawing/2014/main" id="{FAFC18E5-6D92-0070-55EC-2842C8727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1" y="3342508"/>
            <a:ext cx="1301126" cy="1301126"/>
          </a:xfrm>
          <a:prstGeom prst="rect">
            <a:avLst/>
          </a:prstGeom>
        </p:spPr>
      </p:pic>
      <p:pic>
        <p:nvPicPr>
          <p:cNvPr id="11" name="Picture 10" descr="A person with curly hair wearing glasses&#10;&#10;Description automatically generated">
            <a:extLst>
              <a:ext uri="{FF2B5EF4-FFF2-40B4-BE49-F238E27FC236}">
                <a16:creationId xmlns:a16="http://schemas.microsoft.com/office/drawing/2014/main" id="{8A7EC8F0-5926-6A3B-4424-B6A7CA784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2509"/>
            <a:ext cx="1301126" cy="1301126"/>
          </a:xfrm>
          <a:prstGeom prst="rect">
            <a:avLst/>
          </a:prstGeom>
        </p:spPr>
      </p:pic>
      <p:pic>
        <p:nvPicPr>
          <p:cNvPr id="13" name="Picture 1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42E21574-33B6-54A6-C2CB-812D8889D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2" y="4912574"/>
            <a:ext cx="1290826" cy="1290826"/>
          </a:xfrm>
          <a:prstGeom prst="rect">
            <a:avLst/>
          </a:prstGeom>
        </p:spPr>
      </p:pic>
      <p:pic>
        <p:nvPicPr>
          <p:cNvPr id="15" name="Picture 14" descr="A person with dark hair and a grey sweater&#10;&#10;Description automatically generated">
            <a:extLst>
              <a:ext uri="{FF2B5EF4-FFF2-40B4-BE49-F238E27FC236}">
                <a16:creationId xmlns:a16="http://schemas.microsoft.com/office/drawing/2014/main" id="{C88AD8A8-6A84-E73F-5321-8D8E982B6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03" y="4853957"/>
            <a:ext cx="1301127" cy="1301127"/>
          </a:xfrm>
          <a:prstGeom prst="rect">
            <a:avLst/>
          </a:prstGeom>
        </p:spPr>
      </p:pic>
      <p:pic>
        <p:nvPicPr>
          <p:cNvPr id="8" name="Picture 7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E1B572F0-1814-D716-3D84-FEDFB4C855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6" y="1789765"/>
            <a:ext cx="1301703" cy="10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92828-756A-46E4-81E9-81A37E3B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104457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Research questions </a:t>
            </a:r>
            <a:br>
              <a:rPr lang="en-US">
                <a:solidFill>
                  <a:schemeClr val="accent1"/>
                </a:solidFill>
              </a:rPr>
            </a:br>
            <a:endParaRPr lang="de-CH">
              <a:solidFill>
                <a:schemeClr val="accent1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6271A3-4747-4527-948C-528D964E07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256589" y="6478264"/>
            <a:ext cx="3455986" cy="180000"/>
          </a:xfrm>
        </p:spPr>
        <p:txBody>
          <a:bodyPr/>
          <a:lstStyle/>
          <a:p>
            <a:fld id="{476BE59D-4918-439E-9CBF-5840B2847889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5ACBB9-92CA-41B5-9BA0-A4C4E67D4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913092"/>
            <a:ext cx="4103668" cy="423924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/>
              <a:t>To what extent did the COVID-19 pandemic affect wellbeing of young people in the short and medium term? </a:t>
            </a:r>
          </a:p>
          <a:p>
            <a:pPr marL="0" indent="0">
              <a:buNone/>
              <a:defRPr/>
            </a:pPr>
            <a:endParaRPr lang="en-US"/>
          </a:p>
          <a:p>
            <a:pPr marL="0" indent="0">
              <a:buNone/>
              <a:defRPr/>
            </a:pPr>
            <a:r>
              <a:rPr lang="en-US"/>
              <a:t>What were the main drivers, the groups most at risk and which protective factors mitigated negative consequences for wellbeing?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E2601A-E39E-4C3E-8768-8CF51A982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166898"/>
            <a:ext cx="4103668" cy="576332"/>
          </a:xfrm>
        </p:spPr>
        <p:txBody>
          <a:bodyPr/>
          <a:lstStyle/>
          <a:p>
            <a:r>
              <a:rPr lang="en-GB" sz="2400" dirty="0"/>
              <a:t>Wellbeing of young people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E7B7EF3-E79E-454C-A5A6-5283634B1C9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25555" y="6385781"/>
            <a:ext cx="4114800" cy="252000"/>
          </a:xfrm>
        </p:spPr>
        <p:txBody>
          <a:bodyPr/>
          <a:lstStyle/>
          <a:p>
            <a:r>
              <a:rPr lang="en-US"/>
              <a:t>NRP 80 – Covid-19 in Society</a:t>
            </a:r>
            <a:endParaRPr lang="de-CH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0ADE5BA0-4964-49E7-ABCE-8FFD0E088A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6044" y="1913092"/>
            <a:ext cx="3455986" cy="435197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/>
              <a:t>Were policy initiatives to support young people during the pandemic focusing on the groups most at risk? </a:t>
            </a:r>
          </a:p>
          <a:p>
            <a:pPr marL="0" indent="0">
              <a:buNone/>
              <a:defRPr/>
            </a:pPr>
            <a:r>
              <a:rPr lang="en-US" dirty="0"/>
              <a:t>What can we learn from the design and implementation of those initiatives for future crises?</a:t>
            </a:r>
            <a:endParaRPr lang="en-GB" dirty="0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BCEDFDD5-9C91-41A2-86B9-4915F63654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6042" y="1166898"/>
            <a:ext cx="3455988" cy="587375"/>
          </a:xfrm>
          <a:solidFill>
            <a:srgbClr val="F08262"/>
          </a:solidFill>
        </p:spPr>
        <p:txBody>
          <a:bodyPr/>
          <a:lstStyle/>
          <a:p>
            <a:r>
              <a:rPr lang="en-US" sz="2400" dirty="0"/>
              <a:t>Policy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71FE9-023C-E8FE-33F6-230580E48353}"/>
              </a:ext>
            </a:extLst>
          </p:cNvPr>
          <p:cNvSpPr txBox="1"/>
          <p:nvPr/>
        </p:nvSpPr>
        <p:spPr>
          <a:xfrm>
            <a:off x="9694416" y="1754273"/>
            <a:ext cx="1811044" cy="301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fr-CH"/>
              <a:t>[</a:t>
            </a:r>
            <a:r>
              <a:rPr lang="fr-CH" err="1"/>
              <a:t>add</a:t>
            </a:r>
            <a:r>
              <a:rPr lang="fr-CH"/>
              <a:t> image]</a:t>
            </a:r>
            <a:endParaRPr lang="en-US"/>
          </a:p>
        </p:txBody>
      </p:sp>
      <p:pic>
        <p:nvPicPr>
          <p:cNvPr id="5" name="Image 4" descr="Une image contenant dessin humoristique, fleur, illustration&#10;&#10;Description générée automatiquement">
            <a:extLst>
              <a:ext uri="{FF2B5EF4-FFF2-40B4-BE49-F238E27FC236}">
                <a16:creationId xmlns:a16="http://schemas.microsoft.com/office/drawing/2014/main" id="{020B11C4-5B1B-FA47-9CC7-D71A3D777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293" y="1752602"/>
            <a:ext cx="3217153" cy="28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F156C-B98E-4906-B7DB-E56AF5FC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Current state of research</a:t>
            </a:r>
            <a:endParaRPr lang="de-CH" dirty="0">
              <a:solidFill>
                <a:srgbClr val="C95B4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C8DC9C-98CC-4704-99CE-DD0696F370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7A4DE9-0065-40E4-AE80-3E2F5D7A47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751DFE-8803-899F-21B3-2042749EBC8C}"/>
              </a:ext>
            </a:extLst>
          </p:cNvPr>
          <p:cNvGrpSpPr/>
          <p:nvPr/>
        </p:nvGrpSpPr>
        <p:grpSpPr>
          <a:xfrm>
            <a:off x="3154664" y="1640273"/>
            <a:ext cx="5882671" cy="3984349"/>
            <a:chOff x="48806" y="0"/>
            <a:chExt cx="5026914" cy="3657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24C8E5-7E56-ED0E-07BA-57526A06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06" y="0"/>
              <a:ext cx="5026914" cy="36576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42B85A-0669-71E4-8329-207CB26B32ED}"/>
                    </a:ext>
                  </a:extLst>
                </p14:cNvPr>
                <p14:cNvContentPartPr/>
                <p14:nvPr/>
              </p14:nvContentPartPr>
              <p14:xfrm>
                <a:off x="2810597" y="524570"/>
                <a:ext cx="1577880" cy="153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EFAC54C-EEF8-4884-934D-00D552117D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7597" y="461570"/>
                  <a:ext cx="1703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C029F1-A590-7521-795D-14E2A55EF38F}"/>
                    </a:ext>
                  </a:extLst>
                </p14:cNvPr>
                <p14:cNvContentPartPr/>
                <p14:nvPr/>
              </p14:nvContentPartPr>
              <p14:xfrm>
                <a:off x="4489529" y="453057"/>
                <a:ext cx="357840" cy="212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101D4A-B24F-48C0-F1E5-B3C7E2B5C6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26466" y="390057"/>
                  <a:ext cx="483607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C3632D9-1105-4F1E-EC4B-FD3EAD06DD4D}"/>
                    </a:ext>
                  </a:extLst>
                </p14:cNvPr>
                <p14:cNvContentPartPr/>
                <p14:nvPr/>
              </p14:nvContentPartPr>
              <p14:xfrm>
                <a:off x="2859730" y="441897"/>
                <a:ext cx="500040" cy="10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E27F7D9-4656-AC8B-C38C-D6ACB35A37A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96730" y="378682"/>
                  <a:ext cx="625680" cy="23190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054DE00-49B9-5B2E-5E1C-EF6C410AC65C}"/>
                </a:ext>
              </a:extLst>
            </p:cNvPr>
            <p:cNvGrpSpPr/>
            <p:nvPr/>
          </p:nvGrpSpPr>
          <p:grpSpPr>
            <a:xfrm>
              <a:off x="3159970" y="442257"/>
              <a:ext cx="1457280" cy="45360"/>
              <a:chOff x="3159970" y="442257"/>
              <a:chExt cx="1457280" cy="45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ECE7D48-4CA7-EB0A-E104-678F8C077E4D}"/>
                      </a:ext>
                    </a:extLst>
                  </p14:cNvPr>
                  <p14:cNvContentPartPr/>
                  <p14:nvPr/>
                </p14:nvContentPartPr>
                <p14:xfrm>
                  <a:off x="3159970" y="449817"/>
                  <a:ext cx="309960" cy="331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B32AADEE-D2EC-C584-CB14-EBEAA8E5AC4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097330" y="387177"/>
                    <a:ext cx="435600" cy="15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4865BE8B-0205-CEBF-6D19-2B16DF998D30}"/>
                      </a:ext>
                    </a:extLst>
                  </p14:cNvPr>
                  <p14:cNvContentPartPr/>
                  <p14:nvPr/>
                </p14:nvContentPartPr>
                <p14:xfrm>
                  <a:off x="3397570" y="450537"/>
                  <a:ext cx="231480" cy="34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314965AD-6B38-A629-8377-ED460986E30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334930" y="387537"/>
                    <a:ext cx="35712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1A3B5778-3D04-3363-49E9-AB01F65AD940}"/>
                      </a:ext>
                    </a:extLst>
                  </p14:cNvPr>
                  <p14:cNvContentPartPr/>
                  <p14:nvPr/>
                </p14:nvContentPartPr>
                <p14:xfrm>
                  <a:off x="3559210" y="445137"/>
                  <a:ext cx="1058040" cy="424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94C0440A-147D-D6D7-0CC0-88292841B5DD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96210" y="382137"/>
                    <a:ext cx="118368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6F884287-3F87-BA73-861E-3718790A031A}"/>
                      </a:ext>
                    </a:extLst>
                  </p14:cNvPr>
                  <p14:cNvContentPartPr/>
                  <p14:nvPr/>
                </p14:nvContentPartPr>
                <p14:xfrm>
                  <a:off x="4579810" y="442257"/>
                  <a:ext cx="360" cy="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EF8CD5FF-DE77-EB31-D754-F1923F7E7E90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516810" y="379617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AB57016-1494-6C81-CBFE-691DE9B06280}"/>
                      </a:ext>
                    </a:extLst>
                  </p14:cNvPr>
                  <p14:cNvContentPartPr/>
                  <p14:nvPr/>
                </p14:nvContentPartPr>
                <p14:xfrm>
                  <a:off x="4460650" y="453057"/>
                  <a:ext cx="360" cy="3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83E3419C-65C2-2E32-38D8-E7F3143F432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397650" y="390057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E6CFF0E-F984-4F5C-E273-6AEBF0116E00}"/>
                </a:ext>
              </a:extLst>
            </p:cNvPr>
            <p:cNvGrpSpPr/>
            <p:nvPr/>
          </p:nvGrpSpPr>
          <p:grpSpPr>
            <a:xfrm>
              <a:off x="3423568" y="463158"/>
              <a:ext cx="943094" cy="2736000"/>
              <a:chOff x="3359770" y="378099"/>
              <a:chExt cx="943094" cy="285419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1A3B0F8-582E-AA25-EFB7-DF80647CD6ED}"/>
                  </a:ext>
                </a:extLst>
              </p:cNvPr>
              <p:cNvCxnSpPr/>
              <p:nvPr/>
            </p:nvCxnSpPr>
            <p:spPr>
              <a:xfrm>
                <a:off x="3359770" y="378099"/>
                <a:ext cx="0" cy="28541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438890-9165-1584-2EFD-3C20C5E50495}"/>
                  </a:ext>
                </a:extLst>
              </p:cNvPr>
              <p:cNvSpPr txBox="1"/>
              <p:nvPr/>
            </p:nvSpPr>
            <p:spPr bwMode="auto">
              <a:xfrm>
                <a:off x="3384317" y="388458"/>
                <a:ext cx="9185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1"/>
                    </a:solidFill>
                  </a:rPr>
                  <a:t>COVID-19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51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A4CF7-570E-2F93-D958-EC0CD7BF5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58A51-E0FD-9F03-3713-05A94627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Current state of research</a:t>
            </a:r>
            <a:endParaRPr lang="de-CH" dirty="0">
              <a:solidFill>
                <a:srgbClr val="C95B4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6DD1FA-868B-8408-EE83-EE692A5340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81086D-4FA6-6ADA-E8C0-AC4A00EC3BA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25" name="Picture 2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020160B-62E3-6267-1B94-B30B8F66E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55" y="1347869"/>
            <a:ext cx="5760720" cy="46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96E01-D611-3BE0-313A-720A8A5F5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6CDB1-3656-9585-49F8-3BAA4859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Current state of research</a:t>
            </a:r>
            <a:endParaRPr lang="de-CH" dirty="0">
              <a:solidFill>
                <a:srgbClr val="C95B4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3CDCAF-8142-C728-F5B0-AD7FA2B8E8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15434F-6BA9-DE50-CBB3-8C3ECB63DF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24" name="Picture 23" descr="A graph with colored lines and dots&#10;&#10;Description automatically generated">
            <a:extLst>
              <a:ext uri="{FF2B5EF4-FFF2-40B4-BE49-F238E27FC236}">
                <a16:creationId xmlns:a16="http://schemas.microsoft.com/office/drawing/2014/main" id="{1EAE65D0-8DBA-431A-C22A-E8A2E006F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493" y="1658904"/>
            <a:ext cx="5745433" cy="41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8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F82AC-332E-479B-8EA6-08272640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/>
                </a:solidFill>
              </a:rPr>
              <a:t>Qualitative findings</a:t>
            </a:r>
            <a:br>
              <a:rPr lang="en-GB" sz="2800" dirty="0">
                <a:solidFill>
                  <a:schemeClr val="accent1"/>
                </a:solidFill>
              </a:rPr>
            </a:b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913A27B-AD39-4F46-94BA-982098CD7F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A0E206-5840-41B5-B7B7-191C578DAC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126B97DF-E34B-0BE5-40F2-D22B04A62FF6}"/>
              </a:ext>
            </a:extLst>
          </p:cNvPr>
          <p:cNvSpPr txBox="1">
            <a:spLocks/>
          </p:cNvSpPr>
          <p:nvPr/>
        </p:nvSpPr>
        <p:spPr>
          <a:xfrm>
            <a:off x="479426" y="1084521"/>
            <a:ext cx="11233150" cy="493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Holistic</a:t>
            </a:r>
            <a:r>
              <a:rPr lang="de-CH" dirty="0"/>
              <a:t> </a:t>
            </a:r>
            <a:r>
              <a:rPr lang="de-CH" dirty="0" err="1"/>
              <a:t>view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wellbeing</a:t>
            </a:r>
            <a:r>
              <a:rPr lang="de-CH" dirty="0"/>
              <a:t>: </a:t>
            </a:r>
            <a:r>
              <a:rPr lang="de-CH" dirty="0" err="1"/>
              <a:t>Important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include</a:t>
            </a:r>
            <a:r>
              <a:rPr lang="de-CH" dirty="0"/>
              <a:t> multiple </a:t>
            </a:r>
            <a:r>
              <a:rPr lang="de-CH" dirty="0" err="1"/>
              <a:t>domains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people’s</a:t>
            </a:r>
            <a:r>
              <a:rPr lang="de-CH" dirty="0"/>
              <a:t> </a:t>
            </a:r>
            <a:r>
              <a:rPr lang="de-CH" dirty="0" err="1"/>
              <a:t>lives</a:t>
            </a:r>
            <a:endParaRPr lang="de-CH" dirty="0"/>
          </a:p>
          <a:p>
            <a:pPr>
              <a:buFontTx/>
              <a:buChar char="-"/>
            </a:pPr>
            <a:r>
              <a:rPr lang="de-CH" dirty="0"/>
              <a:t>Health </a:t>
            </a:r>
            <a:r>
              <a:rPr lang="de-CH" dirty="0" err="1"/>
              <a:t>includes</a:t>
            </a:r>
            <a:r>
              <a:rPr lang="de-CH" dirty="0"/>
              <a:t> mental </a:t>
            </a:r>
            <a:r>
              <a:rPr lang="de-CH" dirty="0" err="1"/>
              <a:t>health</a:t>
            </a:r>
            <a:r>
              <a:rPr lang="de-CH" dirty="0"/>
              <a:t>: </a:t>
            </a:r>
            <a:r>
              <a:rPr lang="de-CH" dirty="0" err="1"/>
              <a:t>consider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impact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measures</a:t>
            </a:r>
            <a:r>
              <a:rPr lang="de-CH" dirty="0"/>
              <a:t> on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and </a:t>
            </a:r>
            <a:r>
              <a:rPr lang="de-CH" dirty="0" err="1"/>
              <a:t>their</a:t>
            </a:r>
            <a:r>
              <a:rPr lang="de-CH" dirty="0"/>
              <a:t> </a:t>
            </a:r>
            <a:r>
              <a:rPr lang="de-CH" dirty="0" err="1"/>
              <a:t>place</a:t>
            </a:r>
            <a:r>
              <a:rPr lang="de-CH" dirty="0"/>
              <a:t> in </a:t>
            </a:r>
            <a:r>
              <a:rPr lang="de-CH" dirty="0" err="1"/>
              <a:t>society</a:t>
            </a:r>
            <a:endParaRPr lang="de-CH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de-CH" dirty="0"/>
              <a:t>A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encompassing</a:t>
            </a:r>
            <a:r>
              <a:rPr lang="de-CH" dirty="0"/>
              <a:t> </a:t>
            </a:r>
            <a:r>
              <a:rPr lang="de-CH" dirty="0" err="1"/>
              <a:t>framework</a:t>
            </a:r>
            <a:r>
              <a:rPr lang="de-CH" dirty="0"/>
              <a:t> and </a:t>
            </a:r>
            <a:r>
              <a:rPr lang="de-CH" dirty="0" err="1"/>
              <a:t>funding</a:t>
            </a:r>
            <a:r>
              <a:rPr lang="de-CH" dirty="0"/>
              <a:t> at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federal</a:t>
            </a:r>
            <a:r>
              <a:rPr lang="de-CH" dirty="0"/>
              <a:t> </a:t>
            </a:r>
            <a:r>
              <a:rPr lang="de-CH" dirty="0" err="1"/>
              <a:t>level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needed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enhance</a:t>
            </a:r>
            <a:r>
              <a:rPr lang="de-CH" dirty="0"/>
              <a:t> </a:t>
            </a:r>
            <a:r>
              <a:rPr lang="de-CH" dirty="0" err="1"/>
              <a:t>possibilities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intervention</a:t>
            </a:r>
            <a:endParaRPr lang="de-CH" dirty="0"/>
          </a:p>
          <a:p>
            <a:pPr>
              <a:buFontTx/>
              <a:buChar char="-"/>
            </a:pPr>
            <a:r>
              <a:rPr lang="fr-CH" dirty="0">
                <a:sym typeface="Wingdings" pitchFamily="2" charset="2"/>
              </a:rPr>
              <a:t>Cantonal </a:t>
            </a:r>
            <a:r>
              <a:rPr lang="fr-CH" dirty="0" err="1">
                <a:sym typeface="Wingdings" pitchFamily="2" charset="2"/>
              </a:rPr>
              <a:t>autonomy</a:t>
            </a:r>
            <a:r>
              <a:rPr lang="fr-CH" dirty="0">
                <a:sym typeface="Wingdings" pitchFamily="2" charset="2"/>
              </a:rPr>
              <a:t> </a:t>
            </a:r>
            <a:r>
              <a:rPr lang="fr-CH" dirty="0" err="1">
                <a:sym typeface="Wingdings" pitchFamily="2" charset="2"/>
              </a:rPr>
              <a:t>appreciated</a:t>
            </a:r>
            <a:r>
              <a:rPr lang="fr-CH" dirty="0">
                <a:sym typeface="Wingdings" pitchFamily="2" charset="2"/>
              </a:rPr>
              <a:t>, but can </a:t>
            </a:r>
            <a:r>
              <a:rPr lang="fr-CH" dirty="0" err="1">
                <a:sym typeface="Wingdings" pitchFamily="2" charset="2"/>
              </a:rPr>
              <a:t>also</a:t>
            </a:r>
            <a:r>
              <a:rPr lang="fr-CH" dirty="0">
                <a:sym typeface="Wingdings" pitchFamily="2" charset="2"/>
              </a:rPr>
              <a:t> </a:t>
            </a:r>
            <a:r>
              <a:rPr lang="fr-CH" dirty="0" err="1">
                <a:sym typeface="Wingdings" pitchFamily="2" charset="2"/>
              </a:rPr>
              <a:t>prove</a:t>
            </a:r>
            <a:r>
              <a:rPr lang="fr-CH" dirty="0">
                <a:sym typeface="Wingdings" pitchFamily="2" charset="2"/>
              </a:rPr>
              <a:t> </a:t>
            </a:r>
            <a:r>
              <a:rPr lang="fr-CH" dirty="0" err="1">
                <a:sym typeface="Wingdings" pitchFamily="2" charset="2"/>
              </a:rPr>
              <a:t>challenging</a:t>
            </a:r>
            <a:r>
              <a:rPr lang="fr-CH" dirty="0">
                <a:sym typeface="Wingdings" pitchFamily="2" charset="2"/>
              </a:rPr>
              <a:t> (</a:t>
            </a:r>
            <a:r>
              <a:rPr lang="es-ES" dirty="0" err="1">
                <a:sym typeface="Wingdings" pitchFamily="2" charset="2"/>
              </a:rPr>
              <a:t>multiplicity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of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approaches</a:t>
            </a:r>
            <a:r>
              <a:rPr lang="es-ES" dirty="0">
                <a:sym typeface="Wingdings" pitchFamily="2" charset="2"/>
              </a:rPr>
              <a:t>, </a:t>
            </a:r>
            <a:r>
              <a:rPr lang="es-ES" dirty="0" err="1">
                <a:sym typeface="Wingdings" pitchFamily="2" charset="2"/>
              </a:rPr>
              <a:t>inequality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of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ressources</a:t>
            </a:r>
            <a:r>
              <a:rPr lang="es-ES" dirty="0">
                <a:sym typeface="Wingdings" pitchFamily="2" charset="2"/>
              </a:rPr>
              <a:t>…)</a:t>
            </a:r>
            <a:endParaRPr lang="de-CH" dirty="0"/>
          </a:p>
          <a:p>
            <a:pPr marL="0" indent="0" algn="just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689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err="1">
                <a:solidFill>
                  <a:schemeClr val="accent1"/>
                </a:solidFill>
              </a:rPr>
              <a:t>Thank</a:t>
            </a:r>
            <a:r>
              <a:rPr lang="fr-FR">
                <a:solidFill>
                  <a:schemeClr val="accent1"/>
                </a:solidFill>
              </a:rPr>
              <a:t> </a:t>
            </a:r>
            <a:r>
              <a:rPr lang="fr-FR" err="1">
                <a:solidFill>
                  <a:schemeClr val="accent1"/>
                </a:solidFill>
              </a:rPr>
              <a:t>you</a:t>
            </a:r>
            <a:r>
              <a:rPr lang="fr-FR">
                <a:solidFill>
                  <a:schemeClr val="accent1"/>
                </a:solidFill>
              </a:rPr>
              <a:t>!</a:t>
            </a:r>
            <a:br>
              <a:rPr lang="fr-FR">
                <a:solidFill>
                  <a:schemeClr val="accent1"/>
                </a:solidFill>
              </a:rPr>
            </a:br>
            <a:br>
              <a:rPr lang="fr-FR">
                <a:solidFill>
                  <a:schemeClr val="accent1"/>
                </a:solidFill>
              </a:rPr>
            </a:br>
            <a:r>
              <a:rPr lang="fr-FR" sz="2000" u="sng">
                <a:solidFill>
                  <a:schemeClr val="accent1"/>
                </a:solidFill>
                <a:hlinkClick r:id="rId2" tooltip="http://www.covidgeneration.ch/"/>
              </a:rPr>
              <a:t>www.covidgeneration.ch</a:t>
            </a:r>
            <a:endParaRPr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476BE59D-4918-439E-9CBF-5840B2847889}" type="slidenum">
              <a:rPr lang="de-CH"/>
              <a:t>8</a:t>
            </a:fld>
            <a:endParaRPr lang="de-CH"/>
          </a:p>
        </p:txBody>
      </p:sp>
      <p:pic>
        <p:nvPicPr>
          <p:cNvPr id="7" name="Image 6" descr="CovidGeneration"/>
          <p:cNvPicPr>
            <a:picLocks noChangeAspect="1"/>
          </p:cNvPicPr>
          <p:nvPr/>
        </p:nvPicPr>
        <p:blipFill>
          <a:blip r:embed="rId3"/>
          <a:srcRect l="8601" r="8123"/>
          <a:stretch/>
        </p:blipFill>
        <p:spPr bwMode="auto">
          <a:xfrm>
            <a:off x="475454" y="6170384"/>
            <a:ext cx="1877968" cy="49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capture d’écran, symbole, Graphique&#10;&#10;Description générée automatiquement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81028" y="6185089"/>
            <a:ext cx="1051662" cy="43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Police, texte, Graphique, graphisme&#10;&#10;Description générée automatiquement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359312" y="6170384"/>
            <a:ext cx="1213376" cy="53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Une image contenant Police, Graphique, typographie, conception&#10;&#10;Description générée automatiquement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053073" y="6130737"/>
            <a:ext cx="1533674" cy="57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Une image contenant obscurité, noir, lune&#10;&#10;Description générée automatiquement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790263" y="6082745"/>
            <a:ext cx="1571233" cy="66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Une image contenant capture d’écran, Graphique, Police, graphisme&#10;&#10;Description générée automatiquement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605252" y="6188641"/>
            <a:ext cx="1774680" cy="40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Une image contenant clipart, silhouette, dessin humoristique, illustration&#10;&#10;Description générée automatiquement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475455" y="1822167"/>
            <a:ext cx="11187488" cy="32630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NF">
  <a:themeElements>
    <a:clrScheme name="SNF">
      <a:dk1>
        <a:srgbClr val="000000"/>
      </a:dk1>
      <a:lt1>
        <a:srgbClr val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0000"/>
          </a:lnSpc>
          <a:defRPr dirty="0" smtClean="0"/>
        </a:defPPr>
      </a:lstStyle>
    </a:txDef>
  </a:objectDefaults>
  <a:extraClrSchemeLst>
    <a:extraClrScheme>
      <a:clrScheme name="SNF">
        <a:dk1>
          <a:srgbClr val="000000"/>
        </a:dk1>
        <a:lt1>
          <a:srgbClr val="FFFFFF"/>
        </a:lt1>
        <a:dk2>
          <a:srgbClr val="83D0F5"/>
        </a:dk2>
        <a:lt2>
          <a:srgbClr val="5298BD"/>
        </a:lt2>
        <a:accent1>
          <a:srgbClr val="C95B40"/>
        </a:accent1>
        <a:accent2>
          <a:srgbClr val="F08262"/>
        </a:accent2>
        <a:accent3>
          <a:srgbClr val="FBBE5E"/>
        </a:accent3>
        <a:accent4>
          <a:srgbClr val="71B294"/>
        </a:accent4>
        <a:accent5>
          <a:srgbClr val="9D90B9"/>
        </a:accent5>
        <a:accent6>
          <a:srgbClr val="B2B1A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Weiss">
      <a:srgbClr val="FFFFFF"/>
    </a:custClr>
    <a:custClr name="SNF Schwarzblau">
      <a:srgbClr val="04293C"/>
    </a:custClr>
    <a:custClr name="SNF Dunkelblau">
      <a:srgbClr val="5298BD"/>
    </a:custClr>
    <a:custClr name="SNF Hellblau">
      <a:srgbClr val="83D0F5"/>
    </a:custClr>
    <a:custClr name="SNF Dunkelrot">
      <a:srgbClr val="C95B40"/>
    </a:custClr>
    <a:custClr name="SNF Hellrot">
      <a:srgbClr val="F08262"/>
    </a:custClr>
    <a:custClr name="SNF Gelb">
      <a:srgbClr val="FBBE5E"/>
    </a:custClr>
    <a:custClr name="SNF Grün">
      <a:srgbClr val="71B294"/>
    </a:custClr>
    <a:custClr name="SNF Violett">
      <a:srgbClr val="9D90B9"/>
    </a:custClr>
    <a:custClr name="SNF Grau">
      <a:srgbClr val="B2B1A7"/>
    </a:custClr>
  </a:custClrLst>
  <a:extLst>
    <a:ext uri="{05A4C25C-085E-4340-85A3-A5531E510DB2}">
      <thm15:themeFamily xmlns:thm15="http://schemas.microsoft.com/office/thememl/2012/main" name="NFP80_folien_vorlagen_2021_en.potx" id="{82BF17FF-2CF8-4D0E-A987-DAE5FC47535B}" vid="{8922D771-FA2D-4F59-82C5-6176DBBD681B}"/>
    </a:ext>
  </a:extLst>
</a:theme>
</file>

<file path=ppt/theme/theme2.xml><?xml version="1.0" encoding="utf-8"?>
<a:theme xmlns:a="http://schemas.openxmlformats.org/drawingml/2006/main" name="Office">
  <a:themeElements>
    <a:clrScheme name="SNF_Farben_v2021-09-15">
      <a:dk1>
        <a:sysClr val="windowText" lastClr="000000"/>
      </a:dk1>
      <a:lt1>
        <a:sysClr val="window" lastClr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SNF_Farben_v2021-09-15">
      <a:dk1>
        <a:sysClr val="windowText" lastClr="000000"/>
      </a:dk1>
      <a:lt1>
        <a:sysClr val="window" lastClr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DD7CDCDC0F754BB64C8E47D17CEFC2" ma:contentTypeVersion="15" ma:contentTypeDescription="Crée un document." ma:contentTypeScope="" ma:versionID="6df45745da0135b93f4bf144536ed688">
  <xsd:schema xmlns:xsd="http://www.w3.org/2001/XMLSchema" xmlns:xs="http://www.w3.org/2001/XMLSchema" xmlns:p="http://schemas.microsoft.com/office/2006/metadata/properties" xmlns:ns2="ee06e50a-629b-427c-ada0-14982bd11897" xmlns:ns3="a4814541-fb32-4799-a4c2-4a0de9171bfd" targetNamespace="http://schemas.microsoft.com/office/2006/metadata/properties" ma:root="true" ma:fieldsID="2e9fdc515cedb99bd7c34b19aaeaa0af" ns2:_="" ns3:_="">
    <xsd:import namespace="ee06e50a-629b-427c-ada0-14982bd11897"/>
    <xsd:import namespace="a4814541-fb32-4799-a4c2-4a0de9171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6e50a-629b-427c-ada0-14982bd118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3bf8dbf1-8dcf-487f-977b-681a8a5f3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14541-fb32-4799-a4c2-4a0de9171b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437aa0b-0bed-43e0-ac53-f95a7e86154b}" ma:internalName="TaxCatchAll" ma:showField="CatchAllData" ma:web="a4814541-fb32-4799-a4c2-4a0de9171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06e50a-629b-427c-ada0-14982bd11897">
      <Terms xmlns="http://schemas.microsoft.com/office/infopath/2007/PartnerControls"/>
    </lcf76f155ced4ddcb4097134ff3c332f>
    <TaxCatchAll xmlns="a4814541-fb32-4799-a4c2-4a0de9171bfd" xsi:nil="true"/>
  </documentManagement>
</p:properties>
</file>

<file path=customXml/itemProps1.xml><?xml version="1.0" encoding="utf-8"?>
<ds:datastoreItem xmlns:ds="http://schemas.openxmlformats.org/officeDocument/2006/customXml" ds:itemID="{A82B4B3A-B527-49E4-8A5A-97EAB134D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6e50a-629b-427c-ada0-14982bd11897"/>
    <ds:schemaRef ds:uri="a4814541-fb32-4799-a4c2-4a0de9171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2688C6-D270-4943-A6F9-9C67DCA99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BA983E-AD0C-4BEA-BFE2-566823A4C7D7}">
  <ds:schemaRefs>
    <ds:schemaRef ds:uri="ee06e50a-629b-427c-ada0-14982bd11897"/>
    <ds:schemaRef ds:uri="http://www.w3.org/XML/1998/namespace"/>
    <ds:schemaRef ds:uri="a4814541-fb32-4799-a4c2-4a0de9171bf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NFP80_folien_vorlagen_2021_en</Template>
  <TotalTime>0</TotalTime>
  <Words>564</Words>
  <Application>Microsoft Office PowerPoint</Application>
  <PresentationFormat>Widescreen</PresentationFormat>
  <Paragraphs>79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Wingdings</vt:lpstr>
      <vt:lpstr>SNF</vt:lpstr>
      <vt:lpstr>THE COVID GENERATION  Identifying risks and protective  factors for young people’s pathways  through the COVID-19 pandemic in Switzerland </vt:lpstr>
      <vt:lpstr>Project Team</vt:lpstr>
      <vt:lpstr>Research questions  </vt:lpstr>
      <vt:lpstr>Current state of research</vt:lpstr>
      <vt:lpstr>Current state of research</vt:lpstr>
      <vt:lpstr>Current state of research</vt:lpstr>
      <vt:lpstr>Qualitative findings </vt:lpstr>
      <vt:lpstr>Thank you!  www.covidgeneration.ch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on one or maybe  two lines</dc:title>
  <dc:creator>Rosteck Yvonne</dc:creator>
  <cp:lastModifiedBy>Dawid Gondek</cp:lastModifiedBy>
  <cp:revision>10</cp:revision>
  <dcterms:created xsi:type="dcterms:W3CDTF">2023-01-24T17:38:18Z</dcterms:created>
  <dcterms:modified xsi:type="dcterms:W3CDTF">2025-03-06T08:19:11Z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0x010100D2DD7CDCDC0F754BB64C8E47D17CEFC2</vt:lpwstr>
  </property>
  <property fmtid="{D5CDD505-2E9C-101B-9397-08002B2CF9AE}" pid="3" name="MediaServiceImageTags">
    <vt:lpwstr/>
  </property>
  <property fmtid="{D5CDD505-2E9C-101B-9397-08002B2CF9AE}" pid="4" name="_dlc_DocIdItemGuid">
    <vt:lpwstr>d4e80f05-61a5-427f-a1d6-333b74f54ee2</vt:lpwstr>
  </property>
  <property fmtid="{D5CDD505-2E9C-101B-9397-08002B2CF9AE}" pid="5" name="MSIP_Label_10d9bad3-6dac-4e9a-89a3-89f3b8d247b2_Enabled">
    <vt:lpwstr>true</vt:lpwstr>
  </property>
  <property fmtid="{D5CDD505-2E9C-101B-9397-08002B2CF9AE}" pid="6" name="MSIP_Label_10d9bad3-6dac-4e9a-89a3-89f3b8d247b2_SetDate">
    <vt:lpwstr>2025-02-20T15:22:00Z</vt:lpwstr>
  </property>
  <property fmtid="{D5CDD505-2E9C-101B-9397-08002B2CF9AE}" pid="7" name="MSIP_Label_10d9bad3-6dac-4e9a-89a3-89f3b8d247b2_Method">
    <vt:lpwstr>Standard</vt:lpwstr>
  </property>
  <property fmtid="{D5CDD505-2E9C-101B-9397-08002B2CF9AE}" pid="8" name="MSIP_Label_10d9bad3-6dac-4e9a-89a3-89f3b8d247b2_Name">
    <vt:lpwstr>10d9bad3-6dac-4e9a-89a3-89f3b8d247b2</vt:lpwstr>
  </property>
  <property fmtid="{D5CDD505-2E9C-101B-9397-08002B2CF9AE}" pid="9" name="MSIP_Label_10d9bad3-6dac-4e9a-89a3-89f3b8d247b2_SiteId">
    <vt:lpwstr>5d1a9f9d-201f-4a10-b983-451cf65cbc1e</vt:lpwstr>
  </property>
  <property fmtid="{D5CDD505-2E9C-101B-9397-08002B2CF9AE}" pid="10" name="MSIP_Label_10d9bad3-6dac-4e9a-89a3-89f3b8d247b2_ActionId">
    <vt:lpwstr>04c114e3-099d-439f-9e98-8e868df57c85</vt:lpwstr>
  </property>
  <property fmtid="{D5CDD505-2E9C-101B-9397-08002B2CF9AE}" pid="11" name="MSIP_Label_10d9bad3-6dac-4e9a-89a3-89f3b8d247b2_ContentBits">
    <vt:lpwstr>0</vt:lpwstr>
  </property>
</Properties>
</file>