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4" r:id="rId5"/>
    <p:sldId id="282" r:id="rId6"/>
    <p:sldId id="283" r:id="rId7"/>
    <p:sldId id="278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ED4213-D637-B7B2-B617-A959E4452EAC}" name="SANCHEZ-MIRA Nuria" initials="NS" userId="S::nuria.sanchez-mira@unine.ch::08d208d4-06b2-472f-827c-28a9764fb2aa" providerId="AD"/>
  <p188:author id="{EA419D9D-9BA4-238C-8C61-7D16AE6C3176}" name="Manon Messner" initials="" userId="S::messner@virtupublicaffairs.ch::9dfae07a-7312-4ff5-8240-50e6d301ee18" providerId="AD"/>
  <p188:author id="{EFD749A2-7105-1CE1-8969-C63C1B6B5B63}" name="Marieke Voorpostel" initials="MV" userId="S::Marieke.Voorpostel@fors.unil.ch::72281572-1807-4c04-ac91-3af72c72055b" providerId="AD"/>
  <p188:author id="{1C90BBAA-29C9-28BA-BFE5-045654A1BD25}" name="Teuta Mehmeti" initials="" userId="S::Teuta.Mehmeti@fors.unil.ch::bdb65fa2-4bf6-4dfe-ba65-96b4d07f4c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6BD81-3EC3-4B9C-B372-BC2444BE176D}" v="2" dt="2025-03-03T14:34:41.614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NF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000000"/>
              </a:solidFill>
            </a:ln>
          </a:left>
          <a:right>
            <a:ln w="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lastCol>
      <a:tcTxStyle i="off">
        <a:fontRef idx="min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ajor"/>
        <a:srgbClr val="FFFFFF"/>
      </a:tcTxStyle>
      <a:tcStyle>
        <a:tcBdr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</a:tcBdr>
        <a:fill>
          <a:solidFill>
            <a:srgbClr val="C95B40"/>
          </a:solidFill>
        </a:fill>
      </a:tcStyle>
    </a:lastRow>
    <a:firstRow>
      <a:tcTxStyle b="on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84734" autoAdjust="0"/>
  </p:normalViewPr>
  <p:slideViewPr>
    <p:cSldViewPr snapToGrid="0" snapToObjects="1" showGuides="1">
      <p:cViewPr varScale="1">
        <p:scale>
          <a:sx n="51" d="100"/>
          <a:sy n="51" d="100"/>
        </p:scale>
        <p:origin x="42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Voorpostel" userId="72281572-1807-4c04-ac91-3af72c72055b" providerId="ADAL" clId="{77C6BD81-3EC3-4B9C-B372-BC2444BE176D}"/>
    <pc:docChg chg="modSld">
      <pc:chgData name="Marieke Voorpostel" userId="72281572-1807-4c04-ac91-3af72c72055b" providerId="ADAL" clId="{77C6BD81-3EC3-4B9C-B372-BC2444BE176D}" dt="2025-03-03T14:35:35.666" v="5" actId="207"/>
      <pc:docMkLst>
        <pc:docMk/>
      </pc:docMkLst>
      <pc:sldChg chg="modSp mod">
        <pc:chgData name="Marieke Voorpostel" userId="72281572-1807-4c04-ac91-3af72c72055b" providerId="ADAL" clId="{77C6BD81-3EC3-4B9C-B372-BC2444BE176D}" dt="2025-03-03T14:35:35.666" v="5" actId="207"/>
        <pc:sldMkLst>
          <pc:docMk/>
          <pc:sldMk cId="596897423" sldId="265"/>
        </pc:sldMkLst>
        <pc:spChg chg="mod">
          <ac:chgData name="Marieke Voorpostel" userId="72281572-1807-4c04-ac91-3af72c72055b" providerId="ADAL" clId="{77C6BD81-3EC3-4B9C-B372-BC2444BE176D}" dt="2025-03-03T14:35:35.666" v="5" actId="207"/>
          <ac:spMkLst>
            <pc:docMk/>
            <pc:sldMk cId="596897423" sldId="265"/>
            <ac:spMk id="12" creationId="{126B97DF-E34B-0BE5-40F2-D22B04A62F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80DD3-3AFC-4A79-B4BA-AC8BC786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667C3-EB4D-41BF-81F4-5C90FD1CC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16B2-DD47-47F9-8CDC-EC5DE92FEBEB}" type="datetimeFigureOut">
              <a:rPr lang="de-CH" smtClean="0"/>
              <a:t>03.03.2025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3D608-8DF0-405C-B2A5-084DA3CB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B68E44-6084-4107-82FA-1E38D2E6F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DEF-C530-4797-A24D-7BA3E89B931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FFCD-56F8-4FC8-BEF7-F28ED122B41A}" type="datetimeFigureOut">
              <a:rPr lang="de-CH" smtClean="0"/>
              <a:t>03.03.2025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6079-095A-4E71-BEF6-8608F5E06A2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156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16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129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WP1</a:t>
            </a:r>
          </a:p>
          <a:p>
            <a:pPr>
              <a:buFontTx/>
              <a:buChar char="-"/>
            </a:pPr>
            <a:r>
              <a:rPr lang="en-GB" dirty="0"/>
              <a:t>Published:</a:t>
            </a:r>
          </a:p>
          <a:p>
            <a:pPr lvl="1">
              <a:buFontTx/>
              <a:buChar char="-"/>
            </a:pPr>
            <a:r>
              <a:rPr lang="en-GB" dirty="0"/>
              <a:t>Composite wellbeing measure SHP</a:t>
            </a:r>
          </a:p>
          <a:p>
            <a:pPr lvl="1">
              <a:buFontTx/>
              <a:buChar char="-"/>
            </a:pPr>
            <a:r>
              <a:rPr lang="en-GB" dirty="0"/>
              <a:t>Descriptive wellbeing trends</a:t>
            </a:r>
          </a:p>
          <a:p>
            <a:pPr>
              <a:buFontTx/>
              <a:buChar char="-"/>
            </a:pPr>
            <a:r>
              <a:rPr lang="en-GB" dirty="0"/>
              <a:t>Under review:</a:t>
            </a:r>
          </a:p>
          <a:p>
            <a:pPr lvl="1">
              <a:buFontTx/>
              <a:buChar char="-"/>
            </a:pPr>
            <a:r>
              <a:rPr lang="en-GB" dirty="0"/>
              <a:t>Pandemic experience and negative affect</a:t>
            </a:r>
          </a:p>
          <a:p>
            <a:pPr lvl="0">
              <a:buFontTx/>
              <a:buChar char="-"/>
            </a:pPr>
            <a:r>
              <a:rPr lang="en-GB" dirty="0"/>
              <a:t>In progress:</a:t>
            </a:r>
          </a:p>
          <a:p>
            <a:pPr lvl="1">
              <a:buFontTx/>
              <a:buChar char="-"/>
            </a:pPr>
            <a:r>
              <a:rPr lang="en-GB" dirty="0"/>
              <a:t>Cohort comparison</a:t>
            </a:r>
          </a:p>
          <a:p>
            <a:pPr lvl="1">
              <a:buFontTx/>
              <a:buChar char="-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Policy Inventory (on policies, programmes supporting, promoting and preventing young people's well-being and mental health)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93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NEET </a:t>
            </a:r>
            <a:r>
              <a:rPr lang="de-CH" dirty="0" err="1"/>
              <a:t>entry</a:t>
            </a:r>
            <a:r>
              <a:rPr lang="de-CH" dirty="0"/>
              <a:t> and </a:t>
            </a:r>
            <a:r>
              <a:rPr lang="de-CH" dirty="0" err="1"/>
              <a:t>exit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pre-pandemic</a:t>
            </a:r>
            <a:r>
              <a:rPr lang="de-CH" dirty="0"/>
              <a:t> </a:t>
            </a:r>
            <a:r>
              <a:rPr lang="de-CH" dirty="0" err="1"/>
              <a:t>comparison</a:t>
            </a:r>
            <a:endParaRPr lang="de-CH" dirty="0"/>
          </a:p>
          <a:p>
            <a:r>
              <a:rPr lang="de-CH" dirty="0" err="1"/>
              <a:t>Poverty</a:t>
            </a:r>
            <a:r>
              <a:rPr lang="de-CH" dirty="0"/>
              <a:t> </a:t>
            </a:r>
            <a:r>
              <a:rPr lang="de-CH" dirty="0" err="1"/>
              <a:t>entry</a:t>
            </a:r>
            <a:r>
              <a:rPr lang="de-CH" dirty="0"/>
              <a:t> and </a:t>
            </a:r>
            <a:r>
              <a:rPr lang="de-CH" dirty="0" err="1"/>
              <a:t>consistently</a:t>
            </a:r>
            <a:r>
              <a:rPr lang="de-CH" dirty="0"/>
              <a:t> </a:t>
            </a:r>
            <a:r>
              <a:rPr lang="de-CH" dirty="0" err="1"/>
              <a:t>poor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Positive </a:t>
            </a:r>
            <a:r>
              <a:rPr lang="de-CH" dirty="0" err="1"/>
              <a:t>short</a:t>
            </a:r>
            <a:r>
              <a:rPr lang="de-CH" dirty="0"/>
              <a:t>-term </a:t>
            </a:r>
            <a:r>
              <a:rPr lang="de-CH" dirty="0" err="1"/>
              <a:t>effect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increased</a:t>
            </a:r>
            <a:r>
              <a:rPr lang="de-CH" dirty="0"/>
              <a:t> </a:t>
            </a:r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activity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depending on who we ask during the crisis we may get a different message so it's always important to ask the children/young people themselves about their mental health particularly vulnerable populations.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WP2</a:t>
            </a:r>
          </a:p>
          <a:p>
            <a:pPr algn="just"/>
            <a:r>
              <a:rPr lang="de-CH" b="1" dirty="0" err="1"/>
              <a:t>Holistic</a:t>
            </a:r>
            <a:r>
              <a:rPr lang="de-CH" b="1" dirty="0"/>
              <a:t> </a:t>
            </a:r>
            <a:r>
              <a:rPr lang="de-CH" b="1" dirty="0" err="1"/>
              <a:t>vision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well-</a:t>
            </a:r>
            <a:r>
              <a:rPr lang="de-CH" b="1" dirty="0" err="1"/>
              <a:t>being</a:t>
            </a:r>
            <a:r>
              <a:rPr lang="de-CH" b="1" dirty="0"/>
              <a:t> and mental </a:t>
            </a:r>
            <a:r>
              <a:rPr lang="de-CH" b="1" dirty="0" err="1"/>
              <a:t>health</a:t>
            </a:r>
            <a:r>
              <a:rPr lang="de-CH" b="1" dirty="0"/>
              <a:t>: </a:t>
            </a:r>
            <a:r>
              <a:rPr lang="de-CH" dirty="0" err="1"/>
              <a:t>importance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taking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all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spheres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and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actors</a:t>
            </a:r>
            <a:endParaRPr lang="de-CH" dirty="0"/>
          </a:p>
          <a:p>
            <a:pPr marL="216000" lvl="1" indent="0" algn="just">
              <a:buNone/>
            </a:pPr>
            <a:r>
              <a:rPr lang="de-CH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e-CH" b="1" dirty="0"/>
              <a:t>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rely</a:t>
            </a:r>
            <a:r>
              <a:rPr lang="de-CH" dirty="0"/>
              <a:t> on </a:t>
            </a:r>
            <a:r>
              <a:rPr lang="de-CH" dirty="0" err="1"/>
              <a:t>buildung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ressources</a:t>
            </a:r>
            <a:r>
              <a:rPr lang="de-CH" dirty="0"/>
              <a:t>, </a:t>
            </a:r>
            <a:r>
              <a:rPr lang="de-CH" dirty="0" err="1"/>
              <a:t>prevent</a:t>
            </a:r>
            <a:r>
              <a:rPr lang="de-CH" dirty="0"/>
              <a:t> a </a:t>
            </a:r>
            <a:r>
              <a:rPr lang="de-CH" dirty="0" err="1"/>
              <a:t>too</a:t>
            </a:r>
            <a:r>
              <a:rPr lang="de-CH" dirty="0"/>
              <a:t> quick «</a:t>
            </a:r>
            <a:r>
              <a:rPr lang="de-CH" dirty="0" err="1"/>
              <a:t>psychiatric</a:t>
            </a:r>
            <a:r>
              <a:rPr lang="de-CH" dirty="0"/>
              <a:t>» and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stance</a:t>
            </a:r>
            <a:endParaRPr lang="de-CH" dirty="0"/>
          </a:p>
          <a:p>
            <a:pPr marL="216000" lvl="1" indent="0" algn="just">
              <a:buNone/>
            </a:pPr>
            <a:r>
              <a:rPr lang="de-CH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CH" dirty="0"/>
              <a:t>Not </a:t>
            </a:r>
            <a:r>
              <a:rPr lang="de-CH" dirty="0" err="1"/>
              <a:t>always</a:t>
            </a:r>
            <a:r>
              <a:rPr lang="de-CH" dirty="0"/>
              <a:t> easy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players</a:t>
            </a:r>
            <a:r>
              <a:rPr lang="de-CH" dirty="0"/>
              <a:t> and </a:t>
            </a:r>
            <a:r>
              <a:rPr lang="de-CH" dirty="0" err="1"/>
              <a:t>levers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supporting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(</a:t>
            </a:r>
            <a:r>
              <a:rPr lang="de-CH" dirty="0" err="1"/>
              <a:t>families</a:t>
            </a:r>
            <a:r>
              <a:rPr lang="de-CH" dirty="0"/>
              <a:t>, </a:t>
            </a:r>
            <a:r>
              <a:rPr lang="de-CH" dirty="0" err="1"/>
              <a:t>parents</a:t>
            </a:r>
            <a:r>
              <a:rPr lang="de-CH" dirty="0"/>
              <a:t>, </a:t>
            </a:r>
            <a:r>
              <a:rPr lang="de-CH" dirty="0" err="1"/>
              <a:t>psychology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/>
              <a:t>Not </a:t>
            </a:r>
            <a:r>
              <a:rPr lang="de-CH" dirty="0" err="1"/>
              <a:t>forgetting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pandemic</a:t>
            </a:r>
            <a:r>
              <a:rPr lang="de-CH" dirty="0"/>
              <a:t> on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and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society</a:t>
            </a:r>
            <a:r>
              <a:rPr lang="de-CH" dirty="0"/>
              <a:t> (intergenerational = also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matter). </a:t>
            </a:r>
            <a:r>
              <a:rPr lang="de-CH" dirty="0" err="1"/>
              <a:t>Reflect</a:t>
            </a:r>
            <a:r>
              <a:rPr lang="de-CH" dirty="0"/>
              <a:t> on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aspects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health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at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>
                <a:sym typeface="Wingdings" pitchFamily="2" charset="2"/>
              </a:rPr>
              <a:t></a:t>
            </a:r>
            <a:r>
              <a:rPr lang="de-CH" dirty="0"/>
              <a:t> Young </a:t>
            </a:r>
            <a:r>
              <a:rPr lang="de-CH" dirty="0" err="1"/>
              <a:t>people's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 was </a:t>
            </a:r>
            <a:r>
              <a:rPr lang="de-CH" dirty="0" err="1"/>
              <a:t>initially</a:t>
            </a:r>
            <a:r>
              <a:rPr lang="de-CH" dirty="0"/>
              <a:t> not </a:t>
            </a:r>
            <a:r>
              <a:rPr lang="de-CH" dirty="0" err="1"/>
              <a:t>seen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/>
              <a:t>priority</a:t>
            </a:r>
            <a:r>
              <a:rPr lang="de-CH" dirty="0"/>
              <a:t> and was </a:t>
            </a:r>
            <a:r>
              <a:rPr lang="de-CH" dirty="0" err="1"/>
              <a:t>underestimated</a:t>
            </a:r>
            <a:r>
              <a:rPr lang="de-CH" dirty="0"/>
              <a:t>. Youth well-</a:t>
            </a:r>
            <a:r>
              <a:rPr lang="de-CH" dirty="0" err="1"/>
              <a:t>being</a:t>
            </a:r>
            <a:r>
              <a:rPr lang="de-CH" dirty="0"/>
              <a:t> was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declining</a:t>
            </a:r>
            <a:r>
              <a:rPr lang="de-CH" dirty="0"/>
              <a:t> </a:t>
            </a:r>
            <a:r>
              <a:rPr lang="de-CH" dirty="0" err="1"/>
              <a:t>before</a:t>
            </a:r>
            <a:r>
              <a:rPr lang="de-CH" dirty="0"/>
              <a:t> (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pandemic</a:t>
            </a:r>
            <a:r>
              <a:rPr lang="de-CH" dirty="0"/>
              <a:t> </a:t>
            </a:r>
            <a:r>
              <a:rPr lang="de-CH" dirty="0" err="1"/>
              <a:t>worsened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, and at </a:t>
            </a:r>
            <a:r>
              <a:rPr lang="de-CH" dirty="0" err="1"/>
              <a:t>the</a:t>
            </a:r>
            <a:r>
              <a:rPr lang="de-CH" dirty="0"/>
              <a:t> same time </a:t>
            </a:r>
            <a:r>
              <a:rPr lang="de-CH" dirty="0" err="1"/>
              <a:t>allowed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destigmatise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issue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)</a:t>
            </a:r>
          </a:p>
          <a:p>
            <a:pPr algn="just">
              <a:buFontTx/>
              <a:buChar char="-"/>
            </a:pPr>
            <a:endParaRPr lang="de-CH" dirty="0"/>
          </a:p>
          <a:p>
            <a:pPr algn="just">
              <a:buFontTx/>
              <a:buChar char="-"/>
            </a:pPr>
            <a:r>
              <a:rPr lang="de-CH" dirty="0" err="1"/>
              <a:t>Enhance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legal and </a:t>
            </a:r>
            <a:r>
              <a:rPr lang="de-CH" b="1" dirty="0" err="1"/>
              <a:t>structural</a:t>
            </a:r>
            <a:r>
              <a:rPr lang="de-CH" b="1" dirty="0"/>
              <a:t> </a:t>
            </a:r>
            <a:r>
              <a:rPr lang="de-CH" b="1" dirty="0" err="1"/>
              <a:t>framework</a:t>
            </a:r>
            <a:r>
              <a:rPr lang="de-CH" b="1" dirty="0"/>
              <a:t> at </a:t>
            </a:r>
            <a:r>
              <a:rPr lang="de-CH" b="1" dirty="0" err="1"/>
              <a:t>federal</a:t>
            </a:r>
            <a:r>
              <a:rPr lang="de-CH" b="1" dirty="0"/>
              <a:t> </a:t>
            </a:r>
            <a:r>
              <a:rPr lang="de-CH" b="1" dirty="0" err="1"/>
              <a:t>level</a:t>
            </a:r>
            <a:r>
              <a:rPr lang="de-CH" b="1" dirty="0"/>
              <a:t> </a:t>
            </a:r>
            <a:r>
              <a:rPr lang="de-CH" dirty="0" err="1"/>
              <a:t>to</a:t>
            </a:r>
            <a:r>
              <a:rPr lang="de-CH" dirty="0"/>
              <a:t> support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endParaRPr lang="de-CH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err="1"/>
              <a:t>Heterogeneity</a:t>
            </a:r>
            <a:r>
              <a:rPr lang="de-CH" dirty="0"/>
              <a:t> 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policy responses across cantons 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Cantonal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freedom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independence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mostly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appreciated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, but can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also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be</a:t>
            </a:r>
            <a:r>
              <a:rPr lang="fr-CH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a challenge (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Inequalities in resources, different traditions, medical/versus “social approach”….)  </a:t>
            </a:r>
            <a:endParaRPr lang="de-CH" dirty="0"/>
          </a:p>
          <a:p>
            <a:pPr algn="just">
              <a:buFontTx/>
              <a:buChar char="-"/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6079-095A-4E71-BEF6-8608F5E06A2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974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B52517-356E-4AD2-838B-A362D874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2300BBC-5B32-4FE4-94DA-4FF018B10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42288"/>
            <a:ext cx="6094651" cy="327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2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395E2B-B96C-491F-B2A5-60462DADA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11D34-EF57-4AC8-B9DF-4DB7BB930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3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DB498D-4098-4521-B062-56D2A2C1AD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7B9A34-EA56-4469-B2A6-D27AC0BFB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83D0F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E7AC46-F7D7-4A89-A024-1E72D12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331F-D8A9-4F7E-8969-B7F2205B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4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2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0D5217-869C-45D9-80A7-0DA32B326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ACCC25D-B484-4531-8528-6A15A7641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0048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1974633-B512-448B-A902-2B50803F1F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9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866047-B472-4825-A46C-F932487ECD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17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782478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0F16A9-EC3C-44FF-A3E6-99CDF05D8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16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3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1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7345362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7777164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C04AFD27-6BD1-4C7F-9625-00D3A35FFA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817A-68DB-4A7F-A231-3B08ADCF97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91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Untertitel, 2 Texte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A4CC17-C63B-4BD5-B8BD-14373FDB6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213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8EC0EB-A527-477E-A028-FC0206FE16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212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9986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E966207E-040F-4448-8002-8D99BB16902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95514-9053-4085-B86A-B357E3FF2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A96B893C-8C0A-47C9-AAFA-02CCC379EBA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4122FE-7640-493F-A69C-4B38DA0BB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9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3756348-92CE-48FB-BE1E-E63DF05B43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1FF93E-FF62-4AB4-A408-E246DBCAE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227160-40CF-44D8-BF7A-A2934636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C031CB-4498-4B2A-B1FF-E203CF6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89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1859C-6A56-4035-A25E-2F26DAC1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1345B3-ED98-45E0-BA80-D09A6F89F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9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35E8790-E54B-44AF-A84B-5186FFAB7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649" cy="602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542288"/>
            <a:ext cx="6025739" cy="566975"/>
          </a:xfrm>
          <a:solidFill>
            <a:srgbClr val="FFFFFF"/>
          </a:solidFill>
        </p:spPr>
        <p:txBody>
          <a:bodyPr wrap="none" lIns="72000" rIns="72000" bIns="3600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6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602904"/>
            <a:ext cx="3455986" cy="1704175"/>
          </a:xfr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>
              <a:defRPr>
                <a:solidFill>
                  <a:srgbClr val="5298BD"/>
                </a:solidFill>
              </a:defRPr>
            </a:lvl1pPr>
            <a:lvl2pPr>
              <a:defRPr>
                <a:solidFill>
                  <a:srgbClr val="5298BD"/>
                </a:solidFill>
              </a:defRPr>
            </a:lvl2pPr>
            <a:lvl3pPr>
              <a:defRPr>
                <a:solidFill>
                  <a:srgbClr val="5298BD"/>
                </a:solidFill>
              </a:defRPr>
            </a:lvl3pPr>
            <a:lvl4pPr>
              <a:defRPr>
                <a:solidFill>
                  <a:srgbClr val="5298BD"/>
                </a:solidFill>
              </a:defRPr>
            </a:lvl4pPr>
            <a:lvl5pPr>
              <a:defRPr>
                <a:solidFill>
                  <a:srgbClr val="5298B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34A2E-935C-40A6-AF0E-94324F7765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8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638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80867C87-FB00-407B-82D2-B6458105D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16A90F-5D8E-4256-8C0C-B4B0E5A0B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78E44C9-BA30-4A6A-884C-12383DC17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876316C-E7BC-4BB0-AC47-D5B0ED311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8C61-8E82-41C8-B1F9-A4DA8E5857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D9C3C2-C1BB-4DB7-A150-29331FB5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4" y="556236"/>
            <a:ext cx="3220141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BC91F-675C-4A18-B78C-8C6DF19E07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18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E4488-A457-4009-8948-097AF338E2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18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6B108ABD-2127-4769-AAC2-3A4004117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2" y="1808164"/>
            <a:ext cx="588009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057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D9126-2DB4-45E2-A996-6E674F4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1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B8C82-6A53-4835-BD26-E2F1C5E54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NRP 80 – Covid-19 in Society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F8B613-62C6-4AD3-B362-20AD708B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6" y="6338112"/>
            <a:ext cx="849629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BF24A-D497-4464-9FE1-B21BA5E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9F523-3EBF-4F93-9A66-53448027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08163"/>
            <a:ext cx="11233150" cy="4213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B453A-BCBA-46E5-8B51-6E5C8657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9" y="6478264"/>
            <a:ext cx="345598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079920-E225-4621-8DA4-1E6F9F7C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55" y="6385781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NRP 80 – Covid-19 in Society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1A95CB-8F54-4797-8C36-C87C7343B5D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1" r:id="rId4"/>
    <p:sldLayoutId id="2147483663" r:id="rId5"/>
    <p:sldLayoutId id="2147483664" r:id="rId6"/>
    <p:sldLayoutId id="2147483682" r:id="rId7"/>
    <p:sldLayoutId id="2147483654" r:id="rId8"/>
    <p:sldLayoutId id="2147483669" r:id="rId9"/>
    <p:sldLayoutId id="2147483671" r:id="rId10"/>
    <p:sldLayoutId id="2147483670" r:id="rId11"/>
    <p:sldLayoutId id="2147483672" r:id="rId12"/>
    <p:sldLayoutId id="2147483667" r:id="rId13"/>
    <p:sldLayoutId id="2147483668" r:id="rId14"/>
    <p:sldLayoutId id="2147483677" r:id="rId15"/>
    <p:sldLayoutId id="2147483678" r:id="rId16"/>
    <p:sldLayoutId id="2147483681" r:id="rId17"/>
    <p:sldLayoutId id="2147483673" r:id="rId18"/>
    <p:sldLayoutId id="2147483674" r:id="rId19"/>
    <p:sldLayoutId id="2147483655" r:id="rId20"/>
    <p:sldLayoutId id="2147483650" r:id="rId21"/>
    <p:sldLayoutId id="2147483665" r:id="rId22"/>
    <p:sldLayoutId id="2147483666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1EDF01-5F94-4398-9F24-C8198B37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17" y="4755288"/>
            <a:ext cx="10404475" cy="465847"/>
          </a:xfrm>
        </p:spPr>
        <p:txBody>
          <a:bodyPr/>
          <a:lstStyle/>
          <a:p>
            <a:r>
              <a:rPr lang="en-GB" dirty="0"/>
              <a:t>THE COVID GENERATION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Identifying risks and protective </a:t>
            </a:r>
            <a:br>
              <a:rPr lang="en-GB" sz="1800" dirty="0"/>
            </a:br>
            <a:r>
              <a:rPr lang="en-GB" sz="1800" dirty="0"/>
              <a:t>factors for young people’s pathways </a:t>
            </a:r>
            <a:br>
              <a:rPr lang="en-GB" sz="1800" dirty="0"/>
            </a:br>
            <a:r>
              <a:rPr lang="en-GB" sz="1800" dirty="0"/>
              <a:t>through the COVID-19 pandemic in Switzerland</a:t>
            </a:r>
            <a:br>
              <a:rPr lang="en-GB" dirty="0"/>
            </a:br>
            <a:endParaRPr lang="de-CH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4DEB025-A06D-48C6-8553-7B744115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88212"/>
            <a:ext cx="5616575" cy="987400"/>
          </a:xfrm>
        </p:spPr>
        <p:txBody>
          <a:bodyPr/>
          <a:lstStyle/>
          <a:p>
            <a:r>
              <a:rPr lang="en-GB" sz="1800" dirty="0">
                <a:solidFill>
                  <a:schemeClr val="accent1"/>
                </a:solidFill>
              </a:rPr>
              <a:t>Update on research progress and potential contributions to</a:t>
            </a:r>
            <a:r>
              <a:rPr lang="en-GB" dirty="0">
                <a:solidFill>
                  <a:schemeClr val="accent1"/>
                </a:solidFill>
              </a:rPr>
              <a:t> Booklet No. 2: Well-being and Life Trajectories </a:t>
            </a:r>
            <a:r>
              <a:rPr lang="de-CH" dirty="0">
                <a:solidFill>
                  <a:schemeClr val="accent1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3" name="Espace réservé pour une image  12" descr="Une image contenant habits, chaussures, illustration, personne">
            <a:extLst>
              <a:ext uri="{FF2B5EF4-FFF2-40B4-BE49-F238E27FC236}">
                <a16:creationId xmlns:a16="http://schemas.microsoft.com/office/drawing/2014/main" id="{279B4704-6CDA-A8EE-5B81-DC18AA69A19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25" t="2817" r="4710" b="2347"/>
          <a:stretch/>
        </p:blipFill>
        <p:spPr>
          <a:xfrm>
            <a:off x="6372946" y="0"/>
            <a:ext cx="5829687" cy="387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673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F156C-B98E-4906-B7DB-E56AF5FC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Team</a:t>
            </a:r>
            <a:endParaRPr lang="de-CH" sz="660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C8DC9C-98CC-4704-99CE-DD0696F37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7A4DE9-0065-40E4-AE80-3E2F5D7A47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NRP 80 – Covid-19 in Society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C490EF8-711D-8F60-72F7-7F6EEF079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623" y="1756895"/>
            <a:ext cx="4275358" cy="1044576"/>
          </a:xfrm>
        </p:spPr>
        <p:txBody>
          <a:bodyPr/>
          <a:lstStyle/>
          <a:p>
            <a:pPr marL="0" indent="0">
              <a:buNone/>
            </a:pPr>
            <a:r>
              <a:rPr lang="en-GB" b="1" err="1"/>
              <a:t>Dr.</a:t>
            </a:r>
            <a:r>
              <a:rPr lang="en-GB" b="1"/>
              <a:t> Dawid Gondek</a:t>
            </a:r>
          </a:p>
          <a:p>
            <a:pPr marL="0" indent="0">
              <a:buNone/>
            </a:pPr>
            <a:r>
              <a:rPr lang="en-GB" i="1"/>
              <a:t>FORS</a:t>
            </a:r>
          </a:p>
          <a:p>
            <a:pPr marL="0" indent="0">
              <a:buNone/>
            </a:pPr>
            <a:r>
              <a:rPr lang="en-GB"/>
              <a:t>Postdoctoral researcher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6125666-D86B-F7EF-9CA9-469E16E64C5F}"/>
              </a:ext>
            </a:extLst>
          </p:cNvPr>
          <p:cNvSpPr txBox="1">
            <a:spLocks/>
          </p:cNvSpPr>
          <p:nvPr/>
        </p:nvSpPr>
        <p:spPr>
          <a:xfrm>
            <a:off x="7519007" y="1697364"/>
            <a:ext cx="4324146" cy="1163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Teuta Mehmeti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/>
              <a:t>University of Neuchatel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Junior researcher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1C746C-3C04-CCE7-DB8E-70DC34767808}"/>
              </a:ext>
            </a:extLst>
          </p:cNvPr>
          <p:cNvSpPr txBox="1"/>
          <p:nvPr/>
        </p:nvSpPr>
        <p:spPr>
          <a:xfrm>
            <a:off x="1772616" y="3312601"/>
            <a:ext cx="4323384" cy="1132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err="1"/>
              <a:t>Dr.</a:t>
            </a:r>
            <a:r>
              <a:rPr lang="en-GB" b="1"/>
              <a:t> Marieke Voorpostel</a:t>
            </a:r>
          </a:p>
          <a:p>
            <a:r>
              <a:rPr lang="en-GB" i="1"/>
              <a:t>FORS</a:t>
            </a:r>
          </a:p>
          <a:p>
            <a:r>
              <a:rPr lang="en-GB"/>
              <a:t>PI</a:t>
            </a:r>
          </a:p>
          <a:p>
            <a:pPr algn="l">
              <a:lnSpc>
                <a:spcPct val="120000"/>
              </a:lnSpc>
            </a:pPr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D9D817-079D-7FEE-126E-A4E81930FD63}"/>
              </a:ext>
            </a:extLst>
          </p:cNvPr>
          <p:cNvSpPr txBox="1"/>
          <p:nvPr/>
        </p:nvSpPr>
        <p:spPr>
          <a:xfrm>
            <a:off x="7519007" y="4816320"/>
            <a:ext cx="3863975" cy="1299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b="1"/>
              <a:t>Prof. Leen Vandecasteele</a:t>
            </a:r>
          </a:p>
          <a:p>
            <a:pPr algn="l">
              <a:lnSpc>
                <a:spcPct val="120000"/>
              </a:lnSpc>
            </a:pPr>
            <a:r>
              <a:rPr lang="de-DE" i="1"/>
              <a:t>University </a:t>
            </a:r>
            <a:r>
              <a:rPr lang="de-DE" i="1" err="1"/>
              <a:t>of</a:t>
            </a:r>
            <a:r>
              <a:rPr lang="de-DE" i="1"/>
              <a:t> Lausanne</a:t>
            </a:r>
          </a:p>
          <a:p>
            <a:pPr algn="l">
              <a:lnSpc>
                <a:spcPct val="120000"/>
              </a:lnSpc>
            </a:pPr>
            <a:r>
              <a:rPr lang="de-DE"/>
              <a:t>Co-PI</a:t>
            </a:r>
          </a:p>
          <a:p>
            <a:pPr algn="l">
              <a:lnSpc>
                <a:spcPct val="120000"/>
              </a:lnSpc>
            </a:pPr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CE9AF6-30AF-56D6-E75C-E8818C3253D9}"/>
              </a:ext>
            </a:extLst>
          </p:cNvPr>
          <p:cNvSpPr txBox="1"/>
          <p:nvPr/>
        </p:nvSpPr>
        <p:spPr>
          <a:xfrm>
            <a:off x="1742622" y="4853957"/>
            <a:ext cx="4275357" cy="966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b="1"/>
              <a:t>Prof. Stephanie Steinmetz</a:t>
            </a:r>
          </a:p>
          <a:p>
            <a:pPr algn="l">
              <a:lnSpc>
                <a:spcPct val="120000"/>
              </a:lnSpc>
            </a:pPr>
            <a:r>
              <a:rPr lang="de-DE" i="1"/>
              <a:t>University </a:t>
            </a:r>
            <a:r>
              <a:rPr lang="de-DE" i="1" err="1"/>
              <a:t>of</a:t>
            </a:r>
            <a:r>
              <a:rPr lang="de-DE" i="1"/>
              <a:t> Lausanne</a:t>
            </a:r>
          </a:p>
          <a:p>
            <a:pPr algn="l">
              <a:lnSpc>
                <a:spcPct val="120000"/>
              </a:lnSpc>
            </a:pPr>
            <a:r>
              <a:rPr lang="de-DE"/>
              <a:t>Co-PI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2EEC70F-8DD8-CA31-F4C2-AC633138713E}"/>
              </a:ext>
            </a:extLst>
          </p:cNvPr>
          <p:cNvSpPr txBox="1">
            <a:spLocks/>
          </p:cNvSpPr>
          <p:nvPr/>
        </p:nvSpPr>
        <p:spPr>
          <a:xfrm>
            <a:off x="7519007" y="3312601"/>
            <a:ext cx="4324145" cy="1392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Prof. Núria Sánchez Mira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/>
              <a:t>University of Neuchatel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Co-PI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891D3-89A5-A127-FA12-F4462F51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77" y="1756895"/>
            <a:ext cx="1238453" cy="1238453"/>
          </a:xfrm>
          <a:prstGeom prst="rect">
            <a:avLst/>
          </a:prstGeom>
        </p:spPr>
      </p:pic>
      <p:pic>
        <p:nvPicPr>
          <p:cNvPr id="9" name="Picture 8" descr="A person with curly hair&#10;&#10;Description automatically generated">
            <a:extLst>
              <a:ext uri="{FF2B5EF4-FFF2-40B4-BE49-F238E27FC236}">
                <a16:creationId xmlns:a16="http://schemas.microsoft.com/office/drawing/2014/main" id="{FAFC18E5-6D92-0070-55EC-2842C8727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" y="3342508"/>
            <a:ext cx="1301126" cy="1301126"/>
          </a:xfrm>
          <a:prstGeom prst="rect">
            <a:avLst/>
          </a:prstGeom>
        </p:spPr>
      </p:pic>
      <p:pic>
        <p:nvPicPr>
          <p:cNvPr id="11" name="Picture 10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8A7EC8F0-5926-6A3B-4424-B6A7CA784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2509"/>
            <a:ext cx="1301126" cy="1301126"/>
          </a:xfrm>
          <a:prstGeom prst="rect">
            <a:avLst/>
          </a:prstGeom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2E21574-33B6-54A6-C2CB-812D8889D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" y="4912574"/>
            <a:ext cx="1290826" cy="1290826"/>
          </a:xfrm>
          <a:prstGeom prst="rect">
            <a:avLst/>
          </a:prstGeom>
        </p:spPr>
      </p:pic>
      <p:pic>
        <p:nvPicPr>
          <p:cNvPr id="15" name="Picture 14" descr="A person with dark hair and a grey sweater&#10;&#10;Description automatically generated">
            <a:extLst>
              <a:ext uri="{FF2B5EF4-FFF2-40B4-BE49-F238E27FC236}">
                <a16:creationId xmlns:a16="http://schemas.microsoft.com/office/drawing/2014/main" id="{C88AD8A8-6A84-E73F-5321-8D8E982B6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03" y="4853957"/>
            <a:ext cx="1301127" cy="1301127"/>
          </a:xfrm>
          <a:prstGeom prst="rect">
            <a:avLst/>
          </a:prstGeom>
        </p:spPr>
      </p:pic>
      <p:pic>
        <p:nvPicPr>
          <p:cNvPr id="8" name="Picture 7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E1B572F0-1814-D716-3D84-FEDFB4C85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6" y="1789765"/>
            <a:ext cx="1301703" cy="10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92828-756A-46E4-81E9-81A37E3B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Research questions </a:t>
            </a:r>
            <a:br>
              <a:rPr lang="en-US">
                <a:solidFill>
                  <a:schemeClr val="accent1"/>
                </a:solidFill>
              </a:rPr>
            </a:br>
            <a:endParaRPr lang="de-CH">
              <a:solidFill>
                <a:schemeClr val="accent1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6271A3-4747-4527-948C-528D964E07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56589" y="6478264"/>
            <a:ext cx="3455986" cy="180000"/>
          </a:xfrm>
        </p:spPr>
        <p:txBody>
          <a:bodyPr/>
          <a:lstStyle/>
          <a:p>
            <a:fld id="{476BE59D-4918-439E-9CBF-5840B2847889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5ACBB9-92CA-41B5-9BA0-A4C4E67D4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913092"/>
            <a:ext cx="4103668" cy="423924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/>
              <a:t>To what extent did the COVID-19 pandemic affect wellbeing of young people in the short and medium term? </a:t>
            </a:r>
          </a:p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What were the main drivers, the groups most at risk and which protective factors mitigated negative consequences for wellbeing?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E2601A-E39E-4C3E-8768-8CF51A982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166898"/>
            <a:ext cx="4103668" cy="576332"/>
          </a:xfrm>
        </p:spPr>
        <p:txBody>
          <a:bodyPr/>
          <a:lstStyle/>
          <a:p>
            <a:r>
              <a:rPr lang="en-GB" sz="2400" dirty="0"/>
              <a:t>Wellbeing of young people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E7B7EF3-E79E-454C-A5A6-5283634B1C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25555" y="6385781"/>
            <a:ext cx="4114800" cy="252000"/>
          </a:xfrm>
        </p:spPr>
        <p:txBody>
          <a:bodyPr/>
          <a:lstStyle/>
          <a:p>
            <a:r>
              <a:rPr lang="en-US"/>
              <a:t>NRP 80 – Covid-19 in Society</a:t>
            </a:r>
            <a:endParaRPr lang="de-CH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ADE5BA0-4964-49E7-ABCE-8FFD0E088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6044" y="1913092"/>
            <a:ext cx="3455986" cy="435197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Were policy initiatives to support young people during the pandemic focusing on the groups most at risk? </a:t>
            </a:r>
          </a:p>
          <a:p>
            <a:pPr marL="0" indent="0">
              <a:buNone/>
              <a:defRPr/>
            </a:pPr>
            <a:r>
              <a:rPr lang="en-US" dirty="0"/>
              <a:t>What can we learn from the design and implementation of those initiatives for future crises?</a:t>
            </a:r>
            <a:endParaRPr lang="en-GB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CEDFDD5-9C91-41A2-86B9-4915F63654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6042" y="1166898"/>
            <a:ext cx="3455988" cy="587375"/>
          </a:xfrm>
          <a:solidFill>
            <a:srgbClr val="F08262"/>
          </a:solidFill>
        </p:spPr>
        <p:txBody>
          <a:bodyPr/>
          <a:lstStyle/>
          <a:p>
            <a:r>
              <a:rPr lang="en-US" sz="2400" dirty="0"/>
              <a:t>Policy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71FE9-023C-E8FE-33F6-230580E48353}"/>
              </a:ext>
            </a:extLst>
          </p:cNvPr>
          <p:cNvSpPr txBox="1"/>
          <p:nvPr/>
        </p:nvSpPr>
        <p:spPr>
          <a:xfrm>
            <a:off x="9694416" y="1754273"/>
            <a:ext cx="1811044" cy="301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CH"/>
              <a:t>[</a:t>
            </a:r>
            <a:r>
              <a:rPr lang="fr-CH" err="1"/>
              <a:t>add</a:t>
            </a:r>
            <a:r>
              <a:rPr lang="fr-CH"/>
              <a:t> image]</a:t>
            </a:r>
            <a:endParaRPr lang="en-US"/>
          </a:p>
        </p:txBody>
      </p:sp>
      <p:pic>
        <p:nvPicPr>
          <p:cNvPr id="5" name="Image 4" descr="Une image contenant dessin humoristique, fleur, illustration&#10;&#10;Description générée automatiquement">
            <a:extLst>
              <a:ext uri="{FF2B5EF4-FFF2-40B4-BE49-F238E27FC236}">
                <a16:creationId xmlns:a16="http://schemas.microsoft.com/office/drawing/2014/main" id="{020B11C4-5B1B-FA47-9CC7-D71A3D77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93" y="1752602"/>
            <a:ext cx="3217153" cy="28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2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F156C-B98E-4906-B7DB-E56AF5FC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Current state of research</a:t>
            </a:r>
            <a:br>
              <a:rPr lang="en-GB" dirty="0">
                <a:solidFill>
                  <a:schemeClr val="accent1"/>
                </a:solidFill>
              </a:rPr>
            </a:br>
            <a:endParaRPr lang="de-CH" dirty="0">
              <a:solidFill>
                <a:srgbClr val="C95B4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2D9CA1-5BA7-428F-94E8-96044B26B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General</a:t>
            </a:r>
          </a:p>
          <a:p>
            <a:pPr>
              <a:buFontTx/>
              <a:buChar char="-"/>
            </a:pPr>
            <a:r>
              <a:rPr lang="en-GB" dirty="0"/>
              <a:t>Exchange with Policy Advisory Board</a:t>
            </a:r>
          </a:p>
          <a:p>
            <a:pPr>
              <a:buFontTx/>
              <a:buChar char="-"/>
            </a:pPr>
            <a:r>
              <a:rPr lang="en-GB" dirty="0"/>
              <a:t>Outreach</a:t>
            </a:r>
          </a:p>
          <a:p>
            <a:pPr>
              <a:buFontTx/>
              <a:buChar char="-"/>
            </a:pPr>
            <a:r>
              <a:rPr lang="en-GB" dirty="0"/>
              <a:t>Preparing for policy report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WP1 Wellbeing</a:t>
            </a:r>
          </a:p>
          <a:p>
            <a:pPr>
              <a:buFontTx/>
              <a:buChar char="-"/>
            </a:pPr>
            <a:r>
              <a:rPr lang="en-GB" dirty="0"/>
              <a:t>Papers published and in progress</a:t>
            </a:r>
          </a:p>
          <a:p>
            <a:pPr>
              <a:buFontTx/>
              <a:buChar char="-"/>
            </a:pPr>
            <a:r>
              <a:rPr lang="en-GB" dirty="0"/>
              <a:t>New: wellbeing of children in care</a:t>
            </a:r>
          </a:p>
          <a:p>
            <a:pPr>
              <a:buFontTx/>
              <a:buChar char="-"/>
            </a:pPr>
            <a:r>
              <a:rPr lang="en-GB" dirty="0"/>
              <a:t>Importance of parents’ experience of the pandemic for children’s wellbeing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C8DC9C-98CC-4704-99CE-DD0696F37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7A4DE9-0065-40E4-AE80-3E2F5D7A47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156D933-DF8B-D6F0-2ABD-9B2670E20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noFill/>
        </p:spPr>
        <p:txBody>
          <a:bodyPr/>
          <a:lstStyle/>
          <a:p>
            <a:r>
              <a:rPr lang="de-DE" b="1" dirty="0"/>
              <a:t>WP2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Policy Inventory </a:t>
            </a:r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Federal/National level</a:t>
            </a:r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Cantonal Level: VD, ZH, VS, SG</a:t>
            </a:r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Next cantons:  TI, eventually AI and 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Interviews conducted with 27 experts</a:t>
            </a:r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Federal level: </a:t>
            </a:r>
            <a:r>
              <a:rPr lang="fr-CH" i="0" u="none" strike="noStrike" dirty="0">
                <a:effectLst/>
                <a:latin typeface="Arial" panose="020B0604020202020204" pitchFamily="34" charset="0"/>
              </a:rPr>
              <a:t>10 experts </a:t>
            </a:r>
            <a:endParaRPr lang="en-GB" dirty="0"/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Cantonal level: 17 experts</a:t>
            </a:r>
          </a:p>
          <a:p>
            <a:pPr marL="717750" lvl="1" indent="-285750">
              <a:buFont typeface="Wingdings" pitchFamily="2" charset="2"/>
              <a:buChar char="§"/>
            </a:pPr>
            <a:r>
              <a:rPr lang="en-GB" dirty="0"/>
              <a:t>Next interviews: SG, TI, AI, and AR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034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82AC-332E-479B-8EA6-08272640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Potential contribution to Booklet No. 2: Well-being and Life Trajectories  </a:t>
            </a:r>
            <a:br>
              <a:rPr lang="en-GB" sz="2800" dirty="0">
                <a:solidFill>
                  <a:schemeClr val="accent1"/>
                </a:solidFill>
              </a:rPr>
            </a:b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94DDE2-D527-4A91-BBA0-77759D337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565400"/>
            <a:ext cx="5424986" cy="3455988"/>
          </a:xfrm>
        </p:spPr>
        <p:txBody>
          <a:bodyPr/>
          <a:lstStyle/>
          <a:p>
            <a:r>
              <a:rPr lang="de-CH" dirty="0" err="1"/>
              <a:t>Wellbeing</a:t>
            </a:r>
            <a:r>
              <a:rPr lang="de-CH" dirty="0"/>
              <a:t> </a:t>
            </a:r>
            <a:r>
              <a:rPr lang="de-CH" dirty="0" err="1"/>
              <a:t>declined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pre-pandemic</a:t>
            </a:r>
            <a:endParaRPr lang="de-CH" dirty="0"/>
          </a:p>
          <a:p>
            <a:r>
              <a:rPr lang="de-CH" dirty="0"/>
              <a:t>Negative </a:t>
            </a:r>
            <a:r>
              <a:rPr lang="de-CH" dirty="0" err="1"/>
              <a:t>affect</a:t>
            </a:r>
            <a:r>
              <a:rPr lang="de-CH" dirty="0"/>
              <a:t> </a:t>
            </a:r>
            <a:r>
              <a:rPr lang="de-CH" dirty="0" err="1"/>
              <a:t>increased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pandemic</a:t>
            </a:r>
            <a:r>
              <a:rPr lang="de-CH" dirty="0"/>
              <a:t> </a:t>
            </a:r>
            <a:r>
              <a:rPr lang="de-CH" dirty="0" err="1"/>
              <a:t>endured</a:t>
            </a:r>
            <a:endParaRPr lang="de-CH" dirty="0"/>
          </a:p>
          <a:p>
            <a:r>
              <a:rPr lang="de-CH" dirty="0" err="1"/>
              <a:t>Heterogeneous</a:t>
            </a:r>
            <a:r>
              <a:rPr lang="de-CH" dirty="0"/>
              <a:t> </a:t>
            </a:r>
            <a:r>
              <a:rPr lang="de-CH" dirty="0" err="1"/>
              <a:t>effect</a:t>
            </a:r>
            <a:r>
              <a:rPr lang="de-CH" dirty="0"/>
              <a:t>:</a:t>
            </a:r>
          </a:p>
          <a:p>
            <a:pPr lvl="1"/>
            <a:r>
              <a:rPr lang="de-CH" dirty="0"/>
              <a:t>Risk </a:t>
            </a:r>
            <a:r>
              <a:rPr lang="de-CH" dirty="0" err="1"/>
              <a:t>groups</a:t>
            </a:r>
            <a:r>
              <a:rPr lang="de-CH" dirty="0"/>
              <a:t>: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women</a:t>
            </a:r>
            <a:r>
              <a:rPr lang="de-CH" dirty="0"/>
              <a:t>, NEET, </a:t>
            </a:r>
            <a:r>
              <a:rPr lang="de-CH" dirty="0" err="1"/>
              <a:t>low</a:t>
            </a:r>
            <a:r>
              <a:rPr lang="de-CH" dirty="0"/>
              <a:t> </a:t>
            </a:r>
            <a:r>
              <a:rPr lang="de-CH" dirty="0" err="1"/>
              <a:t>income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vulnerable</a:t>
            </a:r>
          </a:p>
          <a:p>
            <a:pPr lvl="1"/>
            <a:r>
              <a:rPr lang="de-CH" dirty="0"/>
              <a:t>More </a:t>
            </a:r>
            <a:r>
              <a:rPr lang="de-CH" dirty="0" err="1"/>
              <a:t>worry</a:t>
            </a:r>
            <a:r>
              <a:rPr lang="de-CH" dirty="0"/>
              <a:t> and stress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pandemic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 </a:t>
            </a:r>
            <a:r>
              <a:rPr lang="de-CH" dirty="0" err="1"/>
              <a:t>affect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longer</a:t>
            </a:r>
            <a:r>
              <a:rPr lang="de-CH" dirty="0"/>
              <a:t> </a:t>
            </a:r>
            <a:r>
              <a:rPr lang="de-CH" dirty="0" err="1"/>
              <a:t>term</a:t>
            </a:r>
            <a:endParaRPr lang="de-CH" dirty="0"/>
          </a:p>
          <a:p>
            <a:r>
              <a:rPr lang="de-CH" dirty="0" err="1"/>
              <a:t>Get</a:t>
            </a:r>
            <a:r>
              <a:rPr lang="de-CH" dirty="0"/>
              <a:t> </a:t>
            </a:r>
            <a:r>
              <a:rPr lang="de-CH" dirty="0" err="1"/>
              <a:t>input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vulnerable </a:t>
            </a:r>
            <a:r>
              <a:rPr lang="de-CH" dirty="0" err="1"/>
              <a:t>groups</a:t>
            </a:r>
            <a:r>
              <a:rPr lang="de-CH" dirty="0"/>
              <a:t>: Self-reports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children</a:t>
            </a:r>
            <a:r>
              <a:rPr lang="de-CH" dirty="0"/>
              <a:t> in care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negative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carers</a:t>
            </a:r>
            <a:r>
              <a:rPr lang="de-CH" dirty="0"/>
              <a:t>’ </a:t>
            </a:r>
            <a:r>
              <a:rPr lang="de-CH" dirty="0" err="1"/>
              <a:t>reports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F8D9FB-29C9-4539-999D-E5906CB55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808163"/>
            <a:ext cx="5424986" cy="587375"/>
          </a:xfrm>
        </p:spPr>
        <p:txBody>
          <a:bodyPr/>
          <a:lstStyle/>
          <a:p>
            <a:r>
              <a:rPr lang="de-CH" sz="2400" dirty="0" err="1"/>
              <a:t>Findings</a:t>
            </a:r>
            <a:r>
              <a:rPr lang="de-CH" sz="2400" dirty="0"/>
              <a:t> WP1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13A27B-AD39-4F46-94BA-982098CD7F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A0E206-5840-41B5-B7B7-191C578DAC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NRP 80 – Covid-19 in Society</a:t>
            </a:r>
            <a:endParaRPr lang="de-CH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0EE2BF6-F34C-8193-D1B5-06F2D6EEC5FA}"/>
              </a:ext>
            </a:extLst>
          </p:cNvPr>
          <p:cNvSpPr txBox="1">
            <a:spLocks/>
          </p:cNvSpPr>
          <p:nvPr/>
        </p:nvSpPr>
        <p:spPr>
          <a:xfrm>
            <a:off x="6095999" y="1808163"/>
            <a:ext cx="5616575" cy="587375"/>
          </a:xfrm>
          <a:prstGeom prst="rect">
            <a:avLst/>
          </a:prstGeom>
          <a:solidFill>
            <a:srgbClr val="C95B40"/>
          </a:solidFill>
        </p:spPr>
        <p:txBody>
          <a:bodyPr vert="horz" lIns="144000" tIns="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err="1"/>
              <a:t>Findings</a:t>
            </a:r>
            <a:r>
              <a:rPr lang="de-CH" sz="2400" dirty="0"/>
              <a:t> WP2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26B97DF-E34B-0BE5-40F2-D22B04A62FF6}"/>
              </a:ext>
            </a:extLst>
          </p:cNvPr>
          <p:cNvSpPr txBox="1">
            <a:spLocks/>
          </p:cNvSpPr>
          <p:nvPr/>
        </p:nvSpPr>
        <p:spPr>
          <a:xfrm>
            <a:off x="6095998" y="2560595"/>
            <a:ext cx="5616577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Holistic</a:t>
            </a:r>
            <a:r>
              <a:rPr lang="de-CH" dirty="0"/>
              <a:t> </a:t>
            </a:r>
            <a:r>
              <a:rPr lang="de-CH" dirty="0" err="1"/>
              <a:t>view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wellbeing</a:t>
            </a:r>
            <a:r>
              <a:rPr lang="de-CH" dirty="0"/>
              <a:t>: </a:t>
            </a:r>
            <a:r>
              <a:rPr lang="de-CH" dirty="0" err="1"/>
              <a:t>Important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include</a:t>
            </a:r>
            <a:r>
              <a:rPr lang="de-CH" dirty="0"/>
              <a:t> multiple </a:t>
            </a:r>
            <a:r>
              <a:rPr lang="de-CH" dirty="0" err="1"/>
              <a:t>domains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people’s</a:t>
            </a:r>
            <a:r>
              <a:rPr lang="de-CH" dirty="0"/>
              <a:t> </a:t>
            </a:r>
            <a:r>
              <a:rPr lang="de-CH" dirty="0" err="1"/>
              <a:t>lives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Health </a:t>
            </a:r>
            <a:r>
              <a:rPr lang="de-CH" dirty="0" err="1"/>
              <a:t>includes</a:t>
            </a:r>
            <a:r>
              <a:rPr lang="de-CH" dirty="0"/>
              <a:t> mental </a:t>
            </a:r>
            <a:r>
              <a:rPr lang="de-CH" dirty="0" err="1"/>
              <a:t>health</a:t>
            </a:r>
            <a:r>
              <a:rPr lang="de-CH" dirty="0"/>
              <a:t>: </a:t>
            </a:r>
            <a:r>
              <a:rPr lang="de-CH" dirty="0" err="1"/>
              <a:t>consider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measures</a:t>
            </a:r>
            <a:r>
              <a:rPr lang="de-CH" dirty="0"/>
              <a:t> on </a:t>
            </a:r>
            <a:r>
              <a:rPr lang="de-CH" dirty="0" err="1"/>
              <a:t>young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and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 in </a:t>
            </a:r>
            <a:r>
              <a:rPr lang="de-CH" dirty="0" err="1"/>
              <a:t>society</a:t>
            </a:r>
            <a:endParaRPr lang="de-CH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CH" dirty="0"/>
              <a:t>A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encompassing</a:t>
            </a:r>
            <a:r>
              <a:rPr lang="de-CH" dirty="0"/>
              <a:t> </a:t>
            </a:r>
            <a:r>
              <a:rPr lang="de-CH" dirty="0" err="1"/>
              <a:t>framework</a:t>
            </a:r>
            <a:r>
              <a:rPr lang="de-CH" dirty="0"/>
              <a:t> and </a:t>
            </a:r>
            <a:r>
              <a:rPr lang="de-CH" dirty="0" err="1"/>
              <a:t>funding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federal</a:t>
            </a:r>
            <a:r>
              <a:rPr lang="de-CH" dirty="0"/>
              <a:t> </a:t>
            </a:r>
            <a:r>
              <a:rPr lang="de-CH" dirty="0" err="1"/>
              <a:t>level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needed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enhance</a:t>
            </a:r>
            <a:r>
              <a:rPr lang="de-CH" dirty="0"/>
              <a:t> </a:t>
            </a:r>
            <a:r>
              <a:rPr lang="de-CH" dirty="0" err="1"/>
              <a:t>possibilities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intervention</a:t>
            </a:r>
            <a:endParaRPr lang="de-CH" dirty="0"/>
          </a:p>
          <a:p>
            <a:pPr>
              <a:buFontTx/>
              <a:buChar char="-"/>
            </a:pPr>
            <a:r>
              <a:rPr lang="fr-CH" dirty="0">
                <a:sym typeface="Wingdings" pitchFamily="2" charset="2"/>
              </a:rPr>
              <a:t>Cantonal </a:t>
            </a:r>
            <a:r>
              <a:rPr lang="fr-CH" dirty="0" err="1">
                <a:sym typeface="Wingdings" pitchFamily="2" charset="2"/>
              </a:rPr>
              <a:t>autonomy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appreciated</a:t>
            </a:r>
            <a:r>
              <a:rPr lang="fr-CH" dirty="0">
                <a:sym typeface="Wingdings" pitchFamily="2" charset="2"/>
              </a:rPr>
              <a:t>, but can </a:t>
            </a:r>
            <a:r>
              <a:rPr lang="fr-CH" dirty="0" err="1">
                <a:sym typeface="Wingdings" pitchFamily="2" charset="2"/>
              </a:rPr>
              <a:t>also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prove</a:t>
            </a:r>
            <a:r>
              <a:rPr lang="fr-CH" dirty="0">
                <a:sym typeface="Wingdings" pitchFamily="2" charset="2"/>
              </a:rPr>
              <a:t> </a:t>
            </a:r>
            <a:r>
              <a:rPr lang="fr-CH" dirty="0" err="1">
                <a:sym typeface="Wingdings" pitchFamily="2" charset="2"/>
              </a:rPr>
              <a:t>challenging</a:t>
            </a:r>
            <a:r>
              <a:rPr lang="fr-CH" dirty="0">
                <a:sym typeface="Wingdings" pitchFamily="2" charset="2"/>
              </a:rPr>
              <a:t> (</a:t>
            </a:r>
            <a:r>
              <a:rPr lang="es-ES" dirty="0" err="1">
                <a:sym typeface="Wingdings" pitchFamily="2" charset="2"/>
              </a:rPr>
              <a:t>multiplicity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approaches</a:t>
            </a:r>
            <a:r>
              <a:rPr lang="es-ES" dirty="0">
                <a:sym typeface="Wingdings" pitchFamily="2" charset="2"/>
              </a:rPr>
              <a:t>, </a:t>
            </a:r>
            <a:r>
              <a:rPr lang="es-ES" dirty="0" err="1">
                <a:sym typeface="Wingdings" pitchFamily="2" charset="2"/>
              </a:rPr>
              <a:t>inequality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ressources</a:t>
            </a:r>
            <a:r>
              <a:rPr lang="es-ES" dirty="0">
                <a:sym typeface="Wingdings" pitchFamily="2" charset="2"/>
              </a:rPr>
              <a:t>…)</a:t>
            </a:r>
            <a:endParaRPr lang="de-CH" dirty="0"/>
          </a:p>
          <a:p>
            <a:pPr marL="0" indent="0" algn="just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6897423"/>
      </p:ext>
    </p:extLst>
  </p:cSld>
  <p:clrMapOvr>
    <a:masterClrMapping/>
  </p:clrMapOvr>
</p:sld>
</file>

<file path=ppt/theme/theme1.xml><?xml version="1.0" encoding="utf-8"?>
<a:theme xmlns:a="http://schemas.openxmlformats.org/drawingml/2006/main" name="SNF">
  <a:themeElements>
    <a:clrScheme name="SNF">
      <a:dk1>
        <a:srgbClr val="000000"/>
      </a:dk1>
      <a:lt1>
        <a:srgbClr val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>
    <a:extraClrScheme>
      <a:clrScheme name="SNF">
        <a:dk1>
          <a:srgbClr val="000000"/>
        </a:dk1>
        <a:lt1>
          <a:srgbClr val="FFFFFF"/>
        </a:lt1>
        <a:dk2>
          <a:srgbClr val="83D0F5"/>
        </a:dk2>
        <a:lt2>
          <a:srgbClr val="5298BD"/>
        </a:lt2>
        <a:accent1>
          <a:srgbClr val="C95B40"/>
        </a:accent1>
        <a:accent2>
          <a:srgbClr val="F08262"/>
        </a:accent2>
        <a:accent3>
          <a:srgbClr val="FBBE5E"/>
        </a:accent3>
        <a:accent4>
          <a:srgbClr val="71B294"/>
        </a:accent4>
        <a:accent5>
          <a:srgbClr val="9D90B9"/>
        </a:accent5>
        <a:accent6>
          <a:srgbClr val="B2B1A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NF Schwarzblau">
      <a:srgbClr val="04293C"/>
    </a:custClr>
    <a:custClr name="SNF Dunkelblau">
      <a:srgbClr val="5298BD"/>
    </a:custClr>
    <a:custClr name="SNF Hellblau">
      <a:srgbClr val="83D0F5"/>
    </a:custClr>
    <a:custClr name="SNF Dunkelrot">
      <a:srgbClr val="C95B40"/>
    </a:custClr>
    <a:custClr name="SNF Hellrot">
      <a:srgbClr val="F08262"/>
    </a:custClr>
    <a:custClr name="SNF Gelb">
      <a:srgbClr val="FBBE5E"/>
    </a:custClr>
    <a:custClr name="SNF Grün">
      <a:srgbClr val="71B294"/>
    </a:custClr>
    <a:custClr name="SNF Violett">
      <a:srgbClr val="9D90B9"/>
    </a:custClr>
    <a:custClr name="SNF Grau">
      <a:srgbClr val="B2B1A7"/>
    </a:custClr>
  </a:custClrLst>
  <a:extLst>
    <a:ext uri="{05A4C25C-085E-4340-85A3-A5531E510DB2}">
      <thm15:themeFamily xmlns:thm15="http://schemas.microsoft.com/office/thememl/2012/main" name="NFP80_folien_vorlagen_2021_en.potx" id="{82BF17FF-2CF8-4D0E-A987-DAE5FC47535B}" vid="{8922D771-FA2D-4F59-82C5-6176DBBD681B}"/>
    </a:ext>
  </a:extLst>
</a:theme>
</file>

<file path=ppt/theme/theme2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D7CDCDC0F754BB64C8E47D17CEFC2" ma:contentTypeVersion="15" ma:contentTypeDescription="Crée un document." ma:contentTypeScope="" ma:versionID="6df45745da0135b93f4bf144536ed688">
  <xsd:schema xmlns:xsd="http://www.w3.org/2001/XMLSchema" xmlns:xs="http://www.w3.org/2001/XMLSchema" xmlns:p="http://schemas.microsoft.com/office/2006/metadata/properties" xmlns:ns2="ee06e50a-629b-427c-ada0-14982bd11897" xmlns:ns3="a4814541-fb32-4799-a4c2-4a0de9171bfd" targetNamespace="http://schemas.microsoft.com/office/2006/metadata/properties" ma:root="true" ma:fieldsID="2e9fdc515cedb99bd7c34b19aaeaa0af" ns2:_="" ns3:_="">
    <xsd:import namespace="ee06e50a-629b-427c-ada0-14982bd11897"/>
    <xsd:import namespace="a4814541-fb32-4799-a4c2-4a0de9171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e50a-629b-427c-ada0-14982bd11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bf8dbf1-8dcf-487f-977b-681a8a5f3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14541-fb32-4799-a4c2-4a0de9171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37aa0b-0bed-43e0-ac53-f95a7e86154b}" ma:internalName="TaxCatchAll" ma:showField="CatchAllData" ma:web="a4814541-fb32-4799-a4c2-4a0de9171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6e50a-629b-427c-ada0-14982bd11897">
      <Terms xmlns="http://schemas.microsoft.com/office/infopath/2007/PartnerControls"/>
    </lcf76f155ced4ddcb4097134ff3c332f>
    <TaxCatchAll xmlns="a4814541-fb32-4799-a4c2-4a0de9171bfd" xsi:nil="true"/>
  </documentManagement>
</p:properties>
</file>

<file path=customXml/itemProps1.xml><?xml version="1.0" encoding="utf-8"?>
<ds:datastoreItem xmlns:ds="http://schemas.openxmlformats.org/officeDocument/2006/customXml" ds:itemID="{F183EC65-19BA-403E-A2D4-D3CCE78BA06A}"/>
</file>

<file path=customXml/itemProps2.xml><?xml version="1.0" encoding="utf-8"?>
<ds:datastoreItem xmlns:ds="http://schemas.openxmlformats.org/officeDocument/2006/customXml" ds:itemID="{532688C6-D270-4943-A6F9-9C67DCA9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A983E-AD0C-4BEA-BFE2-566823A4C7D7}">
  <ds:schemaRefs>
    <ds:schemaRef ds:uri="ee06e50a-629b-427c-ada0-14982bd11897"/>
    <ds:schemaRef ds:uri="http://purl.org/dc/terms/"/>
    <ds:schemaRef ds:uri="a4814541-fb32-4799-a4c2-4a0de9171bf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NFP80_folien_vorlagen_2021_en</Template>
  <TotalTime>0</TotalTime>
  <Words>728</Words>
  <Application>Microsoft Office PowerPoint</Application>
  <PresentationFormat>Widescreen</PresentationFormat>
  <Paragraphs>104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Wingdings</vt:lpstr>
      <vt:lpstr>SNF</vt:lpstr>
      <vt:lpstr>THE COVID GENERATION  Identifying risks and protective  factors for young people’s pathways  through the COVID-19 pandemic in Switzerland </vt:lpstr>
      <vt:lpstr>Project Team</vt:lpstr>
      <vt:lpstr>Research questions  </vt:lpstr>
      <vt:lpstr>Current state of research </vt:lpstr>
      <vt:lpstr>Potential contribution to Booklet No. 2: Well-being and Life Trajectories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on one or maybe  two lines</dc:title>
  <dc:creator>Rosteck Yvonne</dc:creator>
  <cp:lastModifiedBy>Marieke Voorpostel</cp:lastModifiedBy>
  <cp:revision>16</cp:revision>
  <dcterms:created xsi:type="dcterms:W3CDTF">2023-01-24T17:38:18Z</dcterms:created>
  <dcterms:modified xsi:type="dcterms:W3CDTF">2025-03-03T14:35:35Z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0x010100D2DD7CDCDC0F754BB64C8E47D17CEFC2</vt:lpwstr>
  </property>
  <property fmtid="{D5CDD505-2E9C-101B-9397-08002B2CF9AE}" pid="3" name="MediaServiceImageTags">
    <vt:lpwstr/>
  </property>
  <property fmtid="{D5CDD505-2E9C-101B-9397-08002B2CF9AE}" pid="4" name="_dlc_DocIdItemGuid">
    <vt:lpwstr>ad23d41a-cdf6-488a-b2af-7710bfe0f3b4</vt:lpwstr>
  </property>
</Properties>
</file>